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4"/>
  </p:sldMasterIdLst>
  <p:notesMasterIdLst>
    <p:notesMasterId r:id="rId41"/>
  </p:notesMasterIdLst>
  <p:handoutMasterIdLst>
    <p:handoutMasterId r:id="rId42"/>
  </p:handoutMasterIdLst>
  <p:sldIdLst>
    <p:sldId id="319" r:id="rId5"/>
    <p:sldId id="256" r:id="rId6"/>
    <p:sldId id="317" r:id="rId7"/>
    <p:sldId id="257" r:id="rId8"/>
    <p:sldId id="258" r:id="rId9"/>
    <p:sldId id="313" r:id="rId10"/>
    <p:sldId id="308" r:id="rId11"/>
    <p:sldId id="314" r:id="rId12"/>
    <p:sldId id="306" r:id="rId13"/>
    <p:sldId id="309" r:id="rId14"/>
    <p:sldId id="318" r:id="rId15"/>
    <p:sldId id="312" r:id="rId16"/>
    <p:sldId id="310" r:id="rId17"/>
    <p:sldId id="311" r:id="rId18"/>
    <p:sldId id="315" r:id="rId19"/>
    <p:sldId id="259" r:id="rId20"/>
    <p:sldId id="261" r:id="rId21"/>
    <p:sldId id="305" r:id="rId22"/>
    <p:sldId id="316" r:id="rId23"/>
    <p:sldId id="260" r:id="rId24"/>
    <p:sldId id="304" r:id="rId25"/>
    <p:sldId id="262" r:id="rId26"/>
    <p:sldId id="263" r:id="rId27"/>
    <p:sldId id="303" r:id="rId28"/>
    <p:sldId id="265" r:id="rId29"/>
    <p:sldId id="266" r:id="rId30"/>
    <p:sldId id="267" r:id="rId31"/>
    <p:sldId id="268" r:id="rId32"/>
    <p:sldId id="269" r:id="rId33"/>
    <p:sldId id="307" r:id="rId34"/>
    <p:sldId id="270" r:id="rId35"/>
    <p:sldId id="271" r:id="rId36"/>
    <p:sldId id="272" r:id="rId37"/>
    <p:sldId id="273" r:id="rId38"/>
    <p:sldId id="274" r:id="rId39"/>
    <p:sldId id="275" r:id="rId40"/>
  </p:sldIdLst>
  <p:sldSz cx="12188825" cy="6858000"/>
  <p:notesSz cx="6858000" cy="9144000"/>
  <p:defaultTextStyle>
    <a:defPPr rtl="0">
      <a:defRPr lang="ru-ru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0" autoAdjust="0"/>
    <p:restoredTop sz="94660"/>
  </p:normalViewPr>
  <p:slideViewPr>
    <p:cSldViewPr showGuides="1">
      <p:cViewPr varScale="1">
        <p:scale>
          <a:sx n="163" d="100"/>
          <a:sy n="163" d="100"/>
        </p:scale>
        <p:origin x="2370" y="138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0" d="100"/>
          <a:sy n="90" d="100"/>
        </p:scale>
        <p:origin x="3774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8484CA07-C5E7-423F-8A89-CDEFB98BBBBD}" type="datetime1">
              <a:rPr lang="ru-RU" smtClean="0">
                <a:solidFill>
                  <a:schemeClr val="tx2"/>
                </a:solidFill>
              </a:rPr>
              <a:pPr algn="r" rtl="0"/>
              <a:t>02.02.2024</a:t>
            </a:fld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CFD77566-CD65-4859-9FA1-43956DC85B8C}" type="slidenum">
              <a:rPr lang="ru-RU" smtClean="0">
                <a:solidFill>
                  <a:schemeClr val="tx2"/>
                </a:solidFill>
              </a:rPr>
              <a:pPr algn="r" rtl="0"/>
              <a:t>‹#›</a:t>
            </a:fld>
            <a:endParaRPr lang="ru-R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solidFill>
                  <a:schemeClr val="tx2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solidFill>
                  <a:schemeClr val="tx2"/>
                </a:solidFill>
              </a:defRPr>
            </a:lvl1pPr>
          </a:lstStyle>
          <a:p>
            <a:fld id="{398E138F-070A-4ABE-8680-EE3B75046655}" type="datetime1">
              <a:rPr lang="ru-RU" smtClean="0"/>
              <a:pPr/>
              <a:t>02.02.2024</a:t>
            </a:fld>
            <a:endParaRPr lang="ru-RU" dirty="0"/>
          </a:p>
        </p:txBody>
      </p:sp>
      <p:sp>
        <p:nvSpPr>
          <p:cNvPr id="4" name="Образ слайда 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dirty="0"/>
          </a:p>
        </p:txBody>
      </p:sp>
      <p:sp>
        <p:nvSpPr>
          <p:cNvPr id="5" name="Заполнитель заметок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6" name="Заполнитель нижне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solidFill>
                  <a:schemeClr val="tx2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672383" y="1498601"/>
            <a:ext cx="7008574" cy="3298825"/>
          </a:xfrm>
        </p:spPr>
        <p:txBody>
          <a:bodyPr rtlCol="0">
            <a:normAutofit/>
          </a:bodyPr>
          <a:lstStyle>
            <a:lvl1pPr algn="l" rtl="0">
              <a:lnSpc>
                <a:spcPct val="90000"/>
              </a:lnSpc>
              <a:defRPr sz="5400" cap="none" baseline="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672383" y="4927600"/>
            <a:ext cx="7008574" cy="1244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5A54A38-064E-4FD3-ADDA-813D070CCDEC}" type="datetime1">
              <a:rPr lang="ru-RU" smtClean="0"/>
              <a:pPr/>
              <a:t>02.02.2024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1C5AD9-787D-40FA-8A4D-16A055B9AF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852633" y="274638"/>
            <a:ext cx="1422030" cy="5897561"/>
          </a:xfrm>
        </p:spPr>
        <p:txBody>
          <a:bodyPr vert="eaVert"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117309" y="274638"/>
            <a:ext cx="8532178" cy="5897561"/>
          </a:xfrm>
        </p:spPr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E96D35B-A72A-47CE-BC7F-8E47A98042F7}" type="datetime1">
              <a:rPr lang="ru-RU" smtClean="0"/>
              <a:pPr/>
              <a:t>02.02.2024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1C5AD9-787D-40FA-8A4D-16A055B9AF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 baseline="0"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6F05FC7-2B8E-409D-848C-109CED0920CB}" type="datetime1">
              <a:rPr lang="ru-RU" smtClean="0"/>
              <a:pPr/>
              <a:t>02.02.2024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A60BA0E-20D0-4E7C-B286-26C960A6788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2589" y="4445000"/>
            <a:ext cx="7008574" cy="1930400"/>
          </a:xfrm>
        </p:spPr>
        <p:txBody>
          <a:bodyPr rtlCol="0" anchor="t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12589" y="3124200"/>
            <a:ext cx="7008574" cy="1296987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типа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117309" y="1701800"/>
            <a:ext cx="4977104" cy="4470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7559" y="1701800"/>
            <a:ext cx="4977104" cy="4470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54A55CC-0A00-4078-B471-E82144E029E5}" type="datetime1">
              <a:rPr lang="ru-RU" smtClean="0"/>
              <a:pPr/>
              <a:t>02.02.2024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21372" y="1608836"/>
            <a:ext cx="4973041" cy="512064"/>
          </a:xfrm>
        </p:spPr>
        <p:txBody>
          <a:bodyPr rtlCol="0" anchor="b">
            <a:noAutofit/>
          </a:bodyPr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117309" y="2209800"/>
            <a:ext cx="4977104" cy="3962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301622" y="1608836"/>
            <a:ext cx="4973041" cy="512064"/>
          </a:xfrm>
        </p:spPr>
        <p:txBody>
          <a:bodyPr rtlCol="0" anchor="b">
            <a:noAutofit/>
          </a:bodyPr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297559" y="2209800"/>
            <a:ext cx="4977104" cy="3962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929E139-3DCD-45B3-A256-BC4A45460039}" type="datetime1">
              <a:rPr lang="ru-RU" smtClean="0"/>
              <a:pPr/>
              <a:t>02.02.2024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0E3CC68-AEAE-47A6-9F44-4FA6ECD045F6}" type="datetime1">
              <a:rPr lang="ru-RU" smtClean="0"/>
              <a:pPr/>
              <a:t>02.02.2024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AF61297-96D5-47D9-A057-97E3A0064DBB}" type="datetime1">
              <a:rPr lang="ru-RU" smtClean="0"/>
              <a:pPr/>
              <a:t>02.02.2024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721" y="1701800"/>
            <a:ext cx="3351927" cy="2844800"/>
          </a:xfrm>
        </p:spPr>
        <p:txBody>
          <a:bodyPr rtlCol="0" anchor="b">
            <a:normAutofit/>
          </a:bodyPr>
          <a:lstStyle>
            <a:lvl1pPr algn="l" rtl="0">
              <a:defRPr sz="2000" b="1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69236" y="482600"/>
            <a:ext cx="6805427" cy="5892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800"/>
            </a:lvl4pPr>
            <a:lvl5pPr algn="l" rtl="0">
              <a:defRPr sz="1800"/>
            </a:lvl5pPr>
            <a:lvl6pPr algn="l" rtl="0">
              <a:defRPr sz="1800"/>
            </a:lvl6pPr>
            <a:lvl7pPr algn="l" rtl="0">
              <a:defRPr sz="1800"/>
            </a:lvl7pPr>
            <a:lvl8pPr algn="l" rtl="0">
              <a:defRPr sz="1800"/>
            </a:lvl8pPr>
            <a:lvl9pPr algn="l" rtl="0">
              <a:defRPr sz="18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04721" y="4648200"/>
            <a:ext cx="3351927" cy="1727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3A3AD06-A2F7-42F2-8394-5FE48A31B1CA}" type="datetime1">
              <a:rPr lang="ru-RU" smtClean="0"/>
              <a:pPr/>
              <a:t>02.02.2024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DFBB78A-01B4-41F2-96B0-677A4A2828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37765" y="4800600"/>
            <a:ext cx="7313295" cy="762000"/>
          </a:xfrm>
        </p:spPr>
        <p:txBody>
          <a:bodyPr rtlCol="0" anchor="b">
            <a:normAutofit/>
          </a:bodyPr>
          <a:lstStyle>
            <a:lvl1pPr algn="l" rtl="0">
              <a:defRPr sz="2000" b="1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437765" y="5562600"/>
            <a:ext cx="7313295" cy="8128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DE9F9B5-42A6-4D3C-A117-7204DD0BD50D}" type="datetime1">
              <a:rPr lang="ru-RU" smtClean="0"/>
              <a:pPr/>
              <a:t>02.02.2024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DFBB78A-01B4-41F2-96B0-677A4A2828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304721" y="0"/>
            <a:ext cx="11579384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sp>
        <p:nvSpPr>
          <p:cNvPr id="2" name="Заполнитель заголовка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 rtl="0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40EAA6FA-49D8-40F0-9874-72AAFBF9C152}" type="datetime1">
              <a:rPr lang="ru-RU" smtClean="0"/>
              <a:pPr/>
              <a:t>02.02.2024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 rtl="0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 rtl="0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EB37DED6-D4C7-42EE-AB49-D2E39E64FDE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37973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86461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91264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7885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opencontainers.org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habr.com/ru/company/domclick/blog/566224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006180" y="1124745"/>
            <a:ext cx="7920879" cy="3672682"/>
          </a:xfrm>
        </p:spPr>
        <p:txBody>
          <a:bodyPr rtlCol="0">
            <a:normAutofit/>
          </a:bodyPr>
          <a:lstStyle/>
          <a:p>
            <a:r>
              <a:rPr lang="ru-RU" b="1" dirty="0"/>
              <a:t>Администрирование баз данных + </a:t>
            </a:r>
            <a:r>
              <a:rPr lang="en-US" b="1" dirty="0"/>
              <a:t>DevOps</a:t>
            </a:r>
            <a:br>
              <a:rPr lang="ru-RU" b="1" dirty="0"/>
            </a:br>
            <a:r>
              <a:rPr lang="ru-RU" b="1" dirty="0"/>
              <a:t>(Весна 2024)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150196" y="5110955"/>
            <a:ext cx="7008574" cy="1244600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ru-RU" dirty="0"/>
              <a:t>Кафедра «</a:t>
            </a:r>
            <a:r>
              <a:rPr lang="ru-RU" dirty="0" err="1"/>
              <a:t>ИСиТ</a:t>
            </a:r>
            <a:r>
              <a:rPr lang="ru-RU" dirty="0"/>
              <a:t>», бакалавриат</a:t>
            </a:r>
          </a:p>
          <a:p>
            <a:pPr rtl="0"/>
            <a:endParaRPr lang="ru-RU" dirty="0"/>
          </a:p>
          <a:p>
            <a:pPr rtl="0"/>
            <a:r>
              <a:rPr lang="ru-RU" dirty="0"/>
              <a:t>К.э.н., доцент, Беляев И.С.</a:t>
            </a:r>
          </a:p>
        </p:txBody>
      </p:sp>
    </p:spTree>
    <p:extLst>
      <p:ext uri="{BB962C8B-B14F-4D97-AF65-F5344CB8AC3E}">
        <p14:creationId xmlns:p14="http://schemas.microsoft.com/office/powerpoint/2010/main" val="254822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8F351E-ED65-474F-B939-AB0C53F76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Docker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0B56B6-FF6C-7F46-9AC5-9C040A79A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 для автоматизации развёртывания и управления приложениями в средах с поддержкой контейнеризации</a:t>
            </a:r>
          </a:p>
          <a:p>
            <a:r>
              <a:rPr lang="ru-RU" dirty="0"/>
              <a:t>Позволяет «упаковать» приложение со всем его окружением</a:t>
            </a:r>
            <a:r>
              <a:rPr lang="en" dirty="0"/>
              <a:t> </a:t>
            </a:r>
            <a:r>
              <a:rPr lang="ru-RU" dirty="0"/>
              <a:t>и зависимостями в контейнер</a:t>
            </a:r>
          </a:p>
          <a:p>
            <a:r>
              <a:rPr lang="ru-RU" dirty="0"/>
              <a:t>Первая версия основывалась на </a:t>
            </a:r>
            <a:r>
              <a:rPr lang="en-US" dirty="0"/>
              <a:t>LXC </a:t>
            </a:r>
            <a:r>
              <a:rPr lang="ru-RU" dirty="0"/>
              <a:t>и </a:t>
            </a:r>
            <a:r>
              <a:rPr lang="en-US" dirty="0" err="1"/>
              <a:t>Aufs</a:t>
            </a:r>
            <a:endParaRPr lang="ru-RU" dirty="0"/>
          </a:p>
          <a:p>
            <a:r>
              <a:rPr lang="ru-RU" dirty="0"/>
              <a:t>С 2015 года начал использовать собственную библиотеку, абстрагирующую </a:t>
            </a:r>
            <a:r>
              <a:rPr lang="ru-RU" dirty="0" err="1"/>
              <a:t>виртуализационные</a:t>
            </a:r>
            <a:r>
              <a:rPr lang="ru-RU" dirty="0"/>
              <a:t> возможности ядра </a:t>
            </a:r>
            <a:r>
              <a:rPr lang="en" dirty="0"/>
              <a:t>Linux — </a:t>
            </a:r>
            <a:r>
              <a:rPr lang="en" dirty="0" err="1"/>
              <a:t>libcontainer</a:t>
            </a:r>
            <a:endParaRPr lang="en-US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4AD3CB-9684-7444-BC4B-6DAF96613F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867" y="5156200"/>
            <a:ext cx="5509796" cy="13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DF6ADA-BADF-F34A-AB07-A4A001563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У вас шизофрения, если вы…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8FF00F-C382-5F4C-B1B2-042E87399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ставите внутрь </a:t>
            </a:r>
            <a:r>
              <a:rPr lang="en-US" dirty="0"/>
              <a:t>docker-</a:t>
            </a:r>
            <a:r>
              <a:rPr lang="ru-RU" dirty="0"/>
              <a:t>контейнера более одного приложения или запустить несколько </a:t>
            </a:r>
            <a:r>
              <a:rPr lang="ru-RU" b="1" dirty="0"/>
              <a:t>независимых</a:t>
            </a:r>
            <a:r>
              <a:rPr lang="ru-RU" dirty="0"/>
              <a:t> процессов</a:t>
            </a:r>
          </a:p>
          <a:p>
            <a:r>
              <a:rPr lang="ru-RU" dirty="0"/>
              <a:t>ставите внутрь</a:t>
            </a:r>
            <a:r>
              <a:rPr lang="en-US" dirty="0"/>
              <a:t> docker-</a:t>
            </a:r>
            <a:r>
              <a:rPr lang="ru-RU" dirty="0"/>
              <a:t>контейнера </a:t>
            </a:r>
            <a:r>
              <a:rPr lang="en-US" dirty="0" err="1"/>
              <a:t>systemd</a:t>
            </a:r>
            <a:r>
              <a:rPr lang="ru-RU" dirty="0"/>
              <a:t> или </a:t>
            </a:r>
            <a:r>
              <a:rPr lang="en-US" dirty="0" err="1"/>
              <a:t>init</a:t>
            </a:r>
            <a:endParaRPr lang="en-US" dirty="0"/>
          </a:p>
          <a:p>
            <a:r>
              <a:rPr lang="ru-RU" dirty="0"/>
              <a:t>меняете схему сборки логов внутри</a:t>
            </a:r>
            <a:r>
              <a:rPr lang="en-US" dirty="0"/>
              <a:t> docker-</a:t>
            </a:r>
            <a:r>
              <a:rPr lang="ru-RU" dirty="0"/>
              <a:t>контейнера с использованием </a:t>
            </a:r>
            <a:r>
              <a:rPr lang="en-US" dirty="0" err="1"/>
              <a:t>journald</a:t>
            </a:r>
            <a:r>
              <a:rPr lang="en-US" dirty="0"/>
              <a:t> </a:t>
            </a:r>
            <a:r>
              <a:rPr lang="ru-RU" dirty="0"/>
              <a:t>или </a:t>
            </a:r>
            <a:r>
              <a:rPr lang="en-US" dirty="0" err="1"/>
              <a:t>rsyslog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98AEAF-2F41-E04A-8720-0BC889C37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532" y="4129989"/>
            <a:ext cx="4429894" cy="25085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7D2E00-5D61-2B47-979C-AFC9871DDCBA}"/>
              </a:ext>
            </a:extLst>
          </p:cNvPr>
          <p:cNvSpPr txBox="1"/>
          <p:nvPr/>
        </p:nvSpPr>
        <p:spPr>
          <a:xfrm>
            <a:off x="1125860" y="4182179"/>
            <a:ext cx="5913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накапливаете изменения внутри </a:t>
            </a:r>
            <a:r>
              <a:rPr lang="en-US" dirty="0"/>
              <a:t>docker-</a:t>
            </a:r>
            <a:r>
              <a:rPr lang="ru-RU" dirty="0"/>
              <a:t>контейнера</a:t>
            </a:r>
          </a:p>
        </p:txBody>
      </p:sp>
    </p:spTree>
    <p:extLst>
      <p:ext uri="{BB962C8B-B14F-4D97-AF65-F5344CB8AC3E}">
        <p14:creationId xmlns:p14="http://schemas.microsoft.com/office/powerpoint/2010/main" val="60232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6D5894-4EC0-174D-9453-D4FAF97ED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Libvirt</a:t>
            </a:r>
            <a:endParaRPr lang="ru-RU" b="1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273C994-D244-934D-B3BE-118B9088BA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144" y="1700808"/>
            <a:ext cx="7904535" cy="4446302"/>
          </a:xfr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26077EF8-AFF1-3848-8BD0-B6C8FB085A12}"/>
              </a:ext>
            </a:extLst>
          </p:cNvPr>
          <p:cNvSpPr txBox="1">
            <a:spLocks/>
          </p:cNvSpPr>
          <p:nvPr/>
        </p:nvSpPr>
        <p:spPr>
          <a:xfrm>
            <a:off x="2998068" y="908720"/>
            <a:ext cx="8649511" cy="56448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5000"/>
              </a:lnSpc>
              <a:spcBef>
                <a:spcPts val="1866"/>
              </a:spcBef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392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8037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468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328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3797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64619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91264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78859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набор инструментов для управления виртуализацией</a:t>
            </a:r>
          </a:p>
        </p:txBody>
      </p:sp>
    </p:spTree>
    <p:extLst>
      <p:ext uri="{BB962C8B-B14F-4D97-AF65-F5344CB8AC3E}">
        <p14:creationId xmlns:p14="http://schemas.microsoft.com/office/powerpoint/2010/main" val="48061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A35DA9-9368-334F-A485-83AC7AA0F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OCI - Open Container Initiative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57B484-1514-8242-90AE-CC69D0B07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1701800"/>
            <a:ext cx="10157354" cy="2159248"/>
          </a:xfrm>
        </p:spPr>
        <p:txBody>
          <a:bodyPr>
            <a:normAutofit fontScale="92500"/>
          </a:bodyPr>
          <a:lstStyle/>
          <a:p>
            <a:r>
              <a:rPr lang="en" b="1" dirty="0">
                <a:hlinkClick r:id="rId2"/>
              </a:rPr>
              <a:t>Open Container Initiative</a:t>
            </a:r>
            <a:r>
              <a:rPr lang="en" dirty="0"/>
              <a:t> (OCI) – </a:t>
            </a:r>
            <a:r>
              <a:rPr lang="ru-RU" dirty="0"/>
              <a:t>это проект </a:t>
            </a:r>
            <a:r>
              <a:rPr lang="en" dirty="0"/>
              <a:t>Linux Foundation, </a:t>
            </a:r>
            <a:r>
              <a:rPr lang="ru-RU" dirty="0"/>
              <a:t>основанный в 2015 году компанией </a:t>
            </a:r>
            <a:r>
              <a:rPr lang="en" dirty="0"/>
              <a:t>Docker, Inc, </a:t>
            </a:r>
            <a:r>
              <a:rPr lang="ru-RU" dirty="0"/>
              <a:t>целью которого является разработка стандартов контейнеризации</a:t>
            </a:r>
            <a:endParaRPr lang="en-US" dirty="0"/>
          </a:p>
          <a:p>
            <a:r>
              <a:rPr lang="ru-RU" dirty="0"/>
              <a:t>Не путать с </a:t>
            </a:r>
            <a:r>
              <a:rPr lang="en" b="1" dirty="0"/>
              <a:t>Container Runtime Interface (CRI)</a:t>
            </a:r>
            <a:r>
              <a:rPr lang="ru-RU" b="1" dirty="0"/>
              <a:t>,</a:t>
            </a:r>
            <a:r>
              <a:rPr lang="en" dirty="0"/>
              <a:t> </a:t>
            </a:r>
            <a:r>
              <a:rPr lang="ru-RU" dirty="0"/>
              <a:t>определяет </a:t>
            </a:r>
            <a:r>
              <a:rPr lang="en" dirty="0"/>
              <a:t>API </a:t>
            </a:r>
            <a:r>
              <a:rPr lang="ru-RU" dirty="0"/>
              <a:t>между </a:t>
            </a:r>
            <a:r>
              <a:rPr lang="en" dirty="0"/>
              <a:t>Kubernetes </a:t>
            </a:r>
            <a:r>
              <a:rPr lang="ru-RU" dirty="0"/>
              <a:t>и </a:t>
            </a:r>
            <a:r>
              <a:rPr lang="en" dirty="0"/>
              <a:t>Container Runtime (</a:t>
            </a:r>
            <a:r>
              <a:rPr lang="ru-RU" dirty="0"/>
              <a:t>средой выполнения контейнеров)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B8FDD9-AE8D-BA40-9954-1B095F46D8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9" t="20974" r="3869" b="9362"/>
          <a:stretch/>
        </p:blipFill>
        <p:spPr>
          <a:xfrm>
            <a:off x="2133972" y="3870928"/>
            <a:ext cx="7920880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7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1D3EA4-2BFC-A441-A715-975505A1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Docker? </a:t>
            </a:r>
            <a:r>
              <a:rPr lang="en-US" b="1" dirty="0" err="1"/>
              <a:t>containerd</a:t>
            </a:r>
            <a:r>
              <a:rPr lang="en-US" b="1" dirty="0"/>
              <a:t>? </a:t>
            </a:r>
            <a:r>
              <a:rPr lang="en-US" b="1" dirty="0" err="1"/>
              <a:t>runc</a:t>
            </a:r>
            <a:r>
              <a:rPr lang="en-US" b="1" dirty="0"/>
              <a:t>?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009473-C222-194C-8052-8C973176D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Хорошая </a:t>
            </a:r>
            <a:r>
              <a:rPr lang="ru-RU" dirty="0">
                <a:hlinkClick r:id="rId2"/>
              </a:rPr>
              <a:t>статья</a:t>
            </a:r>
            <a:r>
              <a:rPr lang="ru-RU" dirty="0"/>
              <a:t> по теме</a:t>
            </a:r>
          </a:p>
          <a:p>
            <a:r>
              <a:rPr lang="ru-RU" dirty="0"/>
              <a:t>Из </a:t>
            </a:r>
            <a:r>
              <a:rPr lang="en-US" dirty="0"/>
              <a:t>Docker </a:t>
            </a:r>
            <a:r>
              <a:rPr lang="ru-RU" dirty="0"/>
              <a:t>выделили отдельный проект </a:t>
            </a:r>
            <a:r>
              <a:rPr lang="en-US" dirty="0" err="1"/>
              <a:t>containerd</a:t>
            </a:r>
            <a:r>
              <a:rPr lang="ru-RU" dirty="0"/>
              <a:t> – демон, который управляет контейнерами, образами, и т.д.</a:t>
            </a:r>
          </a:p>
          <a:p>
            <a:r>
              <a:rPr lang="en-US" dirty="0"/>
              <a:t>Docker</a:t>
            </a:r>
            <a:r>
              <a:rPr lang="ru-RU" dirty="0"/>
              <a:t> теперь является консольной утилитой и </a:t>
            </a:r>
            <a:r>
              <a:rPr lang="en-US" dirty="0"/>
              <a:t>GUI</a:t>
            </a:r>
            <a:r>
              <a:rPr lang="ru-RU" dirty="0"/>
              <a:t> к </a:t>
            </a:r>
            <a:r>
              <a:rPr lang="en-US" dirty="0" err="1"/>
              <a:t>containerd</a:t>
            </a:r>
            <a:endParaRPr lang="ru-RU" dirty="0"/>
          </a:p>
          <a:p>
            <a:r>
              <a:rPr lang="en-US" dirty="0" err="1"/>
              <a:t>containerd</a:t>
            </a:r>
            <a:r>
              <a:rPr lang="en-US" dirty="0"/>
              <a:t> </a:t>
            </a:r>
            <a:r>
              <a:rPr lang="ru-RU" dirty="0"/>
              <a:t>работает со средой исполнения контейнеров, эталонная реализация - </a:t>
            </a:r>
            <a:r>
              <a:rPr lang="en-US" dirty="0" err="1"/>
              <a:t>runc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196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B03AE1-CD01-3644-A769-20269EC5E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Podman</a:t>
            </a:r>
            <a:r>
              <a:rPr lang="en-US" b="1" dirty="0"/>
              <a:t>, </a:t>
            </a:r>
            <a:r>
              <a:rPr lang="en-US" b="1" dirty="0" err="1"/>
              <a:t>Buildah</a:t>
            </a:r>
            <a:r>
              <a:rPr lang="en-US" b="1" dirty="0"/>
              <a:t>, CRI-O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A95070-11E2-6846-9B2F-DC18F54B4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i="1" dirty="0" err="1"/>
              <a:t>Podman</a:t>
            </a:r>
            <a:r>
              <a:rPr lang="en" dirty="0"/>
              <a:t> — </a:t>
            </a:r>
            <a:r>
              <a:rPr lang="ru-RU" dirty="0"/>
              <a:t>непосредственное взаимодействие с контейнерами и хранилищем образов через процесс </a:t>
            </a:r>
            <a:r>
              <a:rPr lang="en" dirty="0" err="1"/>
              <a:t>runC</a:t>
            </a:r>
            <a:endParaRPr lang="en" dirty="0"/>
          </a:p>
          <a:p>
            <a:r>
              <a:rPr lang="en" i="1" dirty="0" err="1"/>
              <a:t>Buildah</a:t>
            </a:r>
            <a:r>
              <a:rPr lang="en" dirty="0"/>
              <a:t> — </a:t>
            </a:r>
            <a:r>
              <a:rPr lang="ru-RU" dirty="0"/>
              <a:t>сборка и загрузка в реестр образов</a:t>
            </a:r>
            <a:endParaRPr lang="en-US" dirty="0"/>
          </a:p>
          <a:p>
            <a:r>
              <a:rPr lang="en" i="1" dirty="0"/>
              <a:t>CRI-O</a:t>
            </a:r>
            <a:r>
              <a:rPr lang="en" dirty="0"/>
              <a:t> — </a:t>
            </a:r>
            <a:r>
              <a:rPr lang="ru-RU" dirty="0"/>
              <a:t>исполняемая среда для систем </a:t>
            </a:r>
            <a:r>
              <a:rPr lang="ru-RU" dirty="0" err="1"/>
              <a:t>оркестрации</a:t>
            </a:r>
            <a:r>
              <a:rPr lang="ru-RU" dirty="0"/>
              <a:t> контейнеров</a:t>
            </a:r>
            <a:r>
              <a:rPr lang="en-US" dirty="0"/>
              <a:t>. </a:t>
            </a:r>
            <a:r>
              <a:rPr lang="ru-RU" dirty="0"/>
              <a:t>Т.е. </a:t>
            </a:r>
            <a:r>
              <a:rPr lang="ru-RU" dirty="0" err="1"/>
              <a:t>по-сути</a:t>
            </a:r>
            <a:r>
              <a:rPr lang="ru-RU" dirty="0"/>
              <a:t> замена </a:t>
            </a:r>
            <a:r>
              <a:rPr lang="en-US" dirty="0"/>
              <a:t>Docker </a:t>
            </a:r>
            <a:r>
              <a:rPr lang="ru-RU" dirty="0"/>
              <a:t>для </a:t>
            </a:r>
            <a:r>
              <a:rPr lang="en-US" dirty="0"/>
              <a:t>Kubernetes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337E4B-C46F-3A46-9CB3-4ED42F007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5900" y="4296504"/>
            <a:ext cx="3971757" cy="1062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389579-DE2F-4F42-8375-520C25A48D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630" y="4473096"/>
            <a:ext cx="3602275" cy="882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A7D0871-432F-6749-AF58-1E789B24CF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36" y="5515124"/>
            <a:ext cx="2621086" cy="106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6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BB34C4-E191-4CFC-FB9E-0BF32CF1A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Терминология </a:t>
            </a:r>
            <a:r>
              <a:rPr lang="en-US" b="1" dirty="0"/>
              <a:t>Docker</a:t>
            </a:r>
            <a:endParaRPr lang="ru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538915-4A85-8918-446F-B62B18C36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US" dirty="0"/>
              <a:t>Образ (</a:t>
            </a:r>
            <a:r>
              <a:rPr lang="en-US" dirty="0"/>
              <a:t>image) – </a:t>
            </a:r>
            <a:r>
              <a:rPr lang="ru-RU" dirty="0"/>
              <a:t>шаблон для создания контейнеров</a:t>
            </a:r>
          </a:p>
          <a:p>
            <a:r>
              <a:rPr lang="ru-RU" dirty="0"/>
              <a:t>Тег образа (</a:t>
            </a:r>
            <a:r>
              <a:rPr lang="en-US" dirty="0"/>
              <a:t>tag) – </a:t>
            </a:r>
            <a:r>
              <a:rPr lang="ru-RU" dirty="0"/>
              <a:t>идентификатор, описывающий состояние образа</a:t>
            </a:r>
          </a:p>
          <a:p>
            <a:r>
              <a:rPr lang="ru-RU" dirty="0"/>
              <a:t>Контейнер (</a:t>
            </a:r>
            <a:r>
              <a:rPr lang="en-US" dirty="0"/>
              <a:t>container) – </a:t>
            </a:r>
            <a:r>
              <a:rPr lang="ru-RU" dirty="0"/>
              <a:t>запущенный инстанс докер образа</a:t>
            </a:r>
          </a:p>
          <a:p>
            <a:r>
              <a:rPr lang="ru-RU" dirty="0"/>
              <a:t>Том (</a:t>
            </a:r>
            <a:r>
              <a:rPr lang="en-US" dirty="0"/>
              <a:t>volume) – </a:t>
            </a:r>
            <a:r>
              <a:rPr lang="ru-RU" dirty="0"/>
              <a:t>персистентное место для хранения данных в контейнере</a:t>
            </a:r>
          </a:p>
          <a:p>
            <a:r>
              <a:rPr lang="ru-RU" dirty="0"/>
              <a:t>Реестр/репозиторий образов (</a:t>
            </a:r>
            <a:r>
              <a:rPr lang="en-US" dirty="0"/>
              <a:t>registry</a:t>
            </a:r>
            <a:r>
              <a:rPr lang="ru-RU" dirty="0"/>
              <a:t>) – облачное хранилище образов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57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103180-9785-6D05-7324-C06504117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Docker</a:t>
            </a:r>
            <a:r>
              <a:rPr lang="ru-RU" b="1" dirty="0"/>
              <a:t> образ</a:t>
            </a:r>
            <a:br>
              <a:rPr lang="ru-RU" dirty="0"/>
            </a:br>
            <a:r>
              <a:rPr lang="ru-RU" dirty="0"/>
              <a:t>(препарируем </a:t>
            </a:r>
            <a:r>
              <a:rPr lang="en-US" dirty="0" err="1"/>
              <a:t>busybox</a:t>
            </a:r>
            <a:r>
              <a:rPr lang="en-US" dirty="0"/>
              <a:t>)</a:t>
            </a:r>
            <a:endParaRPr lang="ru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B3BD27-BBAB-DAEA-66E1-2432C0210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1" y="1826042"/>
            <a:ext cx="10512862" cy="268307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US" dirty="0"/>
              <a:t>Образ – это архив с файлами. Архив состоит</a:t>
            </a:r>
            <a:r>
              <a:rPr lang="en-US" dirty="0"/>
              <a:t> </a:t>
            </a:r>
            <a:r>
              <a:rPr lang="ru-RU" dirty="0"/>
              <a:t>из:</a:t>
            </a:r>
            <a:endParaRPr lang="en-US" dirty="0"/>
          </a:p>
          <a:p>
            <a:r>
              <a:rPr lang="ru-US" dirty="0"/>
              <a:t>файла с метаданными </a:t>
            </a:r>
            <a:r>
              <a:rPr lang="en-US" dirty="0" err="1"/>
              <a:t>manifest.json</a:t>
            </a:r>
            <a:endParaRPr lang="en-US" dirty="0"/>
          </a:p>
          <a:p>
            <a:r>
              <a:rPr lang="ru-RU" dirty="0"/>
              <a:t>Конфига что и как запускать ( длинный </a:t>
            </a:r>
            <a:r>
              <a:rPr lang="ru-RU" dirty="0" err="1"/>
              <a:t>хеш</a:t>
            </a:r>
            <a:r>
              <a:rPr lang="en-US" dirty="0"/>
              <a:t>.</a:t>
            </a:r>
            <a:r>
              <a:rPr lang="en-US" dirty="0" err="1"/>
              <a:t>json</a:t>
            </a:r>
            <a:r>
              <a:rPr lang="en-US" dirty="0"/>
              <a:t>)</a:t>
            </a:r>
          </a:p>
          <a:p>
            <a:r>
              <a:rPr lang="ru-RU" dirty="0"/>
              <a:t>И</a:t>
            </a:r>
            <a:r>
              <a:rPr lang="ru-US" dirty="0"/>
              <a:t> слоев (папочка с хешом)</a:t>
            </a:r>
            <a:r>
              <a:rPr lang="en-US" dirty="0"/>
              <a:t>, </a:t>
            </a:r>
            <a:r>
              <a:rPr lang="ru-RU" dirty="0"/>
              <a:t>слой содержит все измененные файлы. </a:t>
            </a:r>
            <a:br>
              <a:rPr lang="ru-RU" dirty="0"/>
            </a:br>
            <a:r>
              <a:rPr lang="ru-RU" dirty="0"/>
              <a:t>Слоев может быть много, первый слой содержит все базовые файлы операционной системы</a:t>
            </a:r>
            <a:endParaRPr lang="ru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7BB6C5-036C-F412-DE79-337603744D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5" t="8558"/>
          <a:stretch/>
        </p:blipFill>
        <p:spPr>
          <a:xfrm>
            <a:off x="1117309" y="4509120"/>
            <a:ext cx="6660033" cy="14657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492B93-F03C-B30E-9A48-8327024D88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26" b="10202"/>
          <a:stretch/>
        </p:blipFill>
        <p:spPr>
          <a:xfrm>
            <a:off x="8686700" y="4357907"/>
            <a:ext cx="1764840" cy="160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15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1A6690-D145-C249-8744-70CDD362C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OverlayFS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9CA3EB-2349-C14E-879C-F5BEB275E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b="1" dirty="0">
                <a:effectLst/>
              </a:rPr>
              <a:t>Union mount </a:t>
            </a:r>
            <a:r>
              <a:rPr lang="en" b="0" dirty="0">
                <a:effectLst/>
              </a:rPr>
              <a:t>— </a:t>
            </a:r>
            <a:r>
              <a:rPr lang="ru-RU" b="0" dirty="0">
                <a:effectLst/>
              </a:rPr>
              <a:t>это тип файловой системы, которая создает иллюзию слияния содержимого нескольких каталогов в один без изменения исходных (физических) данных в оригинальных источниках</a:t>
            </a:r>
            <a:endParaRPr lang="en-US" b="0" dirty="0">
              <a:effectLst/>
            </a:endParaRPr>
          </a:p>
          <a:p>
            <a:r>
              <a:rPr lang="en" b="1" dirty="0" err="1"/>
              <a:t>OverlayFS</a:t>
            </a:r>
            <a:r>
              <a:rPr lang="en" b="0" dirty="0">
                <a:effectLst/>
              </a:rPr>
              <a:t> — </a:t>
            </a:r>
            <a:r>
              <a:rPr lang="ru-RU" b="0" dirty="0">
                <a:effectLst/>
              </a:rPr>
              <a:t>включена в ядро </a:t>
            </a:r>
            <a:r>
              <a:rPr lang="en" b="0" dirty="0">
                <a:effectLst/>
              </a:rPr>
              <a:t>Linux </a:t>
            </a:r>
            <a:r>
              <a:rPr lang="ru-RU" b="0" dirty="0">
                <a:effectLst/>
              </a:rPr>
              <a:t>с версии 3.18 (26 октября 2014 года)</a:t>
            </a:r>
            <a:r>
              <a:rPr lang="en-US" dirty="0"/>
              <a:t>, </a:t>
            </a:r>
            <a:r>
              <a:rPr lang="ru-RU" b="0" dirty="0">
                <a:effectLst/>
              </a:rPr>
              <a:t>файловая система, использующая дефолтный драйвер </a:t>
            </a:r>
            <a:r>
              <a:rPr lang="en" b="0" dirty="0">
                <a:effectLst/>
              </a:rPr>
              <a:t>Docker </a:t>
            </a:r>
            <a:r>
              <a:rPr lang="en" b="1" dirty="0"/>
              <a:t>overlay2</a:t>
            </a:r>
          </a:p>
          <a:p>
            <a:r>
              <a:rPr lang="ru-RU" b="0" dirty="0">
                <a:effectLst/>
              </a:rPr>
              <a:t>Благодаря объединенной файловой системе, в </a:t>
            </a:r>
            <a:r>
              <a:rPr lang="en" b="0" dirty="0">
                <a:effectLst/>
              </a:rPr>
              <a:t>Docker </a:t>
            </a:r>
            <a:r>
              <a:rPr lang="ru-RU" b="0" dirty="0">
                <a:effectLst/>
              </a:rPr>
              <a:t>нужно создать только один слой поверх образа, а остальная его часть может использоваться всеми контейнерами</a:t>
            </a:r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6538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EFBE68-CD5A-F74D-85E9-EFA655DC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Смотрим отличия от образа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67381C-A02E-3D4C-9063-527FA2913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Как только мы внесем изменения в работающий контейнер – мы добавим новый слой изменений к базовому образу, с которого его запустили</a:t>
            </a:r>
            <a:endParaRPr lang="en-US" dirty="0"/>
          </a:p>
          <a:p>
            <a:r>
              <a:rPr lang="ru-RU" dirty="0"/>
              <a:t>Посмотрим список изменений:</a:t>
            </a:r>
            <a:br>
              <a:rPr lang="ru-RU" dirty="0"/>
            </a:br>
            <a:r>
              <a:rPr lang="en-US" b="1" dirty="0"/>
              <a:t>docker diff &lt;</a:t>
            </a:r>
            <a:r>
              <a:rPr lang="en-US" b="1" dirty="0" err="1"/>
              <a:t>container_id_or_name</a:t>
            </a:r>
            <a:r>
              <a:rPr lang="en-US" b="1" dirty="0"/>
              <a:t>&gt;</a:t>
            </a:r>
            <a:endParaRPr lang="ru-RU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030B84-B87B-0F4C-B5D0-3F6519D2F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16" y="4149080"/>
            <a:ext cx="5040560" cy="162418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F6C2D9E-0F32-A744-A3F0-DBEBA33E1A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40" t="3398" b="15825"/>
          <a:stretch/>
        </p:blipFill>
        <p:spPr>
          <a:xfrm>
            <a:off x="7211535" y="2780928"/>
            <a:ext cx="4386064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3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5EDD79-2A5C-1E04-5E36-A9B8A8EA7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26260" y="720081"/>
            <a:ext cx="7008574" cy="3298825"/>
          </a:xfrm>
        </p:spPr>
        <p:txBody>
          <a:bodyPr/>
          <a:lstStyle/>
          <a:p>
            <a:r>
              <a:rPr lang="en-US" b="1" dirty="0"/>
              <a:t>Docker for users</a:t>
            </a:r>
            <a:endParaRPr lang="ru-US" b="1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7B6EAD1-F74A-8A79-C123-2EB88449C7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26260" y="4149080"/>
            <a:ext cx="7008574" cy="1244600"/>
          </a:xfrm>
        </p:spPr>
        <p:txBody>
          <a:bodyPr/>
          <a:lstStyle/>
          <a:p>
            <a:r>
              <a:rPr lang="ru-RU" dirty="0"/>
              <a:t>Лекция №2</a:t>
            </a:r>
            <a:endParaRPr lang="ru-US"/>
          </a:p>
        </p:txBody>
      </p:sp>
    </p:spTree>
    <p:extLst>
      <p:ext uri="{BB962C8B-B14F-4D97-AF65-F5344CB8AC3E}">
        <p14:creationId xmlns:p14="http://schemas.microsoft.com/office/powerpoint/2010/main" val="115317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9A3C3F-343C-3077-F5D1-4C064DF16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Docker</a:t>
            </a:r>
            <a:r>
              <a:rPr lang="ru-US" b="1"/>
              <a:t> </a:t>
            </a:r>
            <a:r>
              <a:rPr lang="ru-US" b="1" dirty="0"/>
              <a:t>образ и </a:t>
            </a:r>
            <a:r>
              <a:rPr lang="en-US" b="1" dirty="0"/>
              <a:t>registry</a:t>
            </a:r>
            <a:endParaRPr lang="ru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C7A01D-2BBE-C985-F09A-18EC460EA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US" dirty="0"/>
              <a:t>Образ можно и нужно качать из интернета. </a:t>
            </a:r>
            <a:r>
              <a:rPr lang="ru-RU" dirty="0"/>
              <a:t>Для скачивания используется команда </a:t>
            </a:r>
            <a:r>
              <a:rPr lang="en-US" b="1" dirty="0"/>
              <a:t>docker pull &lt;</a:t>
            </a:r>
            <a:r>
              <a:rPr lang="ru-RU" b="1" dirty="0"/>
              <a:t>имя образа</a:t>
            </a:r>
            <a:r>
              <a:rPr lang="en-US" b="1" dirty="0"/>
              <a:t>&gt;</a:t>
            </a:r>
            <a:endParaRPr lang="ru-RU" b="1" dirty="0"/>
          </a:p>
          <a:p>
            <a:pPr marL="0" indent="0">
              <a:buNone/>
            </a:pPr>
            <a:br>
              <a:rPr lang="ru-US" b="1" dirty="0"/>
            </a:br>
            <a:r>
              <a:rPr lang="ru-US" dirty="0"/>
              <a:t>Обычно образ имеет название в следующем формате:</a:t>
            </a:r>
            <a:br>
              <a:rPr lang="ru-US" dirty="0"/>
            </a:br>
            <a:r>
              <a:rPr lang="en-US" dirty="0"/>
              <a:t>&lt;registry&gt;/&lt;</a:t>
            </a:r>
            <a:r>
              <a:rPr lang="ru-RU" dirty="0"/>
              <a:t>имя</a:t>
            </a:r>
            <a:r>
              <a:rPr lang="en-US" dirty="0"/>
              <a:t>&gt;:&lt;tag&gt;</a:t>
            </a:r>
            <a:br>
              <a:rPr lang="en-US" dirty="0"/>
            </a:br>
            <a:r>
              <a:rPr lang="ru-RU" dirty="0"/>
              <a:t>Например:</a:t>
            </a:r>
            <a:r>
              <a:rPr lang="en-US" dirty="0"/>
              <a:t> </a:t>
            </a:r>
            <a:r>
              <a:rPr lang="en-US" i="1" dirty="0" err="1"/>
              <a:t>quay.io</a:t>
            </a:r>
            <a:r>
              <a:rPr lang="en-US" i="1" dirty="0"/>
              <a:t>/</a:t>
            </a:r>
            <a:r>
              <a:rPr lang="en-US" i="1" dirty="0" err="1"/>
              <a:t>coreos</a:t>
            </a:r>
            <a:r>
              <a:rPr lang="en-US" i="1" dirty="0"/>
              <a:t>/etcd:v3.5.4</a:t>
            </a:r>
            <a:br>
              <a:rPr lang="en-US" dirty="0"/>
            </a:br>
            <a:r>
              <a:rPr lang="ru-RU" dirty="0"/>
              <a:t>Но можно сделать и </a:t>
            </a:r>
            <a:r>
              <a:rPr lang="en-US" b="1" dirty="0"/>
              <a:t>docker pull nginx</a:t>
            </a:r>
            <a:r>
              <a:rPr lang="ru-RU" dirty="0"/>
              <a:t>, это тоже самое, что</a:t>
            </a:r>
            <a:br>
              <a:rPr lang="ru-RU" dirty="0"/>
            </a:br>
            <a:r>
              <a:rPr lang="en-US" b="1" dirty="0"/>
              <a:t>docker pull </a:t>
            </a:r>
            <a:r>
              <a:rPr lang="en-US" b="1" dirty="0" err="1"/>
              <a:t>registry.hub.docker.com</a:t>
            </a:r>
            <a:r>
              <a:rPr lang="en-US" b="1" dirty="0"/>
              <a:t>/library/</a:t>
            </a:r>
            <a:r>
              <a:rPr lang="en-US" b="1" dirty="0" err="1"/>
              <a:t>nginx:latest</a:t>
            </a:r>
            <a:endParaRPr lang="en-US" b="1" dirty="0"/>
          </a:p>
          <a:p>
            <a:pPr marL="0" indent="0">
              <a:buNone/>
            </a:pPr>
            <a:br>
              <a:rPr lang="en-US" b="1" dirty="0"/>
            </a:br>
            <a:r>
              <a:rPr lang="en-US" dirty="0" err="1"/>
              <a:t>hub.docker.com</a:t>
            </a:r>
            <a:r>
              <a:rPr lang="en-US" dirty="0"/>
              <a:t> - </a:t>
            </a:r>
            <a:r>
              <a:rPr lang="ru-RU" dirty="0"/>
              <a:t>это репозиторий по умолчанию для всех образов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US" dirty="0"/>
          </a:p>
        </p:txBody>
      </p:sp>
    </p:spTree>
    <p:extLst>
      <p:ext uri="{BB962C8B-B14F-4D97-AF65-F5344CB8AC3E}">
        <p14:creationId xmlns:p14="http://schemas.microsoft.com/office/powerpoint/2010/main" val="373058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58C690-EAF9-2245-AE64-26C6FD4D2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Docker push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B29855-D464-F345-8C77-4F753E540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Свой образ можно загрузить обратно в Интернет</a:t>
            </a:r>
          </a:p>
          <a:p>
            <a:r>
              <a:rPr lang="en-US" b="1" dirty="0"/>
              <a:t>docker push &lt;</a:t>
            </a:r>
            <a:r>
              <a:rPr lang="en-US" b="1" dirty="0" err="1"/>
              <a:t>image_name_or_id</a:t>
            </a:r>
            <a:r>
              <a:rPr lang="en-US" b="1" dirty="0"/>
              <a:t>&gt;</a:t>
            </a:r>
          </a:p>
          <a:p>
            <a:r>
              <a:rPr lang="ru-RU" dirty="0"/>
              <a:t>Предварительно образ можно </a:t>
            </a:r>
            <a:r>
              <a:rPr lang="ru-RU" dirty="0" err="1"/>
              <a:t>перетегать</a:t>
            </a:r>
            <a:r>
              <a:rPr lang="ru-RU" dirty="0"/>
              <a:t> с помощью</a:t>
            </a:r>
            <a:r>
              <a:rPr lang="en-US" dirty="0"/>
              <a:t>:</a:t>
            </a:r>
            <a:br>
              <a:rPr lang="en-US" b="1" dirty="0"/>
            </a:br>
            <a:r>
              <a:rPr lang="en-US" b="1" dirty="0"/>
              <a:t>docker image tag &lt;old&gt; &lt;new&gt;</a:t>
            </a:r>
          </a:p>
          <a:p>
            <a:r>
              <a:rPr lang="ru-RU" dirty="0"/>
              <a:t>Создать свой образ можно либо сборкой,</a:t>
            </a:r>
            <a:br>
              <a:rPr lang="en-US" dirty="0"/>
            </a:br>
            <a:r>
              <a:rPr lang="ru-RU" dirty="0"/>
              <a:t>либо прямо из работающего контейнера:</a:t>
            </a:r>
            <a:br>
              <a:rPr lang="ru-RU" dirty="0"/>
            </a:br>
            <a:r>
              <a:rPr lang="en-US" b="1" dirty="0"/>
              <a:t>docker </a:t>
            </a:r>
            <a:r>
              <a:rPr lang="en" b="1" dirty="0"/>
              <a:t>container commit &lt;</a:t>
            </a:r>
            <a:r>
              <a:rPr lang="en" b="1" dirty="0" err="1"/>
              <a:t>container_id</a:t>
            </a:r>
            <a:r>
              <a:rPr lang="en" b="1" dirty="0"/>
              <a:t>&gt; &lt;</a:t>
            </a:r>
            <a:r>
              <a:rPr lang="en" b="1" dirty="0" err="1"/>
              <a:t>new_image_name</a:t>
            </a:r>
            <a:r>
              <a:rPr lang="en" b="1" dirty="0"/>
              <a:t>&gt;</a:t>
            </a:r>
          </a:p>
          <a:p>
            <a:r>
              <a:rPr lang="ru-RU" dirty="0"/>
              <a:t>Куда?</a:t>
            </a:r>
            <a:br>
              <a:rPr lang="ru-RU" b="1" dirty="0"/>
            </a:br>
            <a:r>
              <a:rPr lang="en-US" dirty="0" err="1"/>
              <a:t>hub.docker.com</a:t>
            </a:r>
            <a:r>
              <a:rPr lang="en-US" dirty="0"/>
              <a:t>, local docker registry, </a:t>
            </a:r>
            <a:r>
              <a:rPr lang="en-US" dirty="0" err="1"/>
              <a:t>gitlab</a:t>
            </a:r>
            <a:r>
              <a:rPr lang="en-US" dirty="0"/>
              <a:t>-registry, nexus, …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59452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D215BA-DFDA-12DF-4FC5-85265B63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US" b="1" dirty="0"/>
              <a:t>Запуск контейнера из образа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6729F46-7933-6765-DEF5-9785C2689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1" y="1826042"/>
            <a:ext cx="4410745" cy="435020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docker image ls</a:t>
            </a:r>
            <a:endParaRPr lang="ru-RU" b="1" dirty="0"/>
          </a:p>
          <a:p>
            <a:pPr marL="0" indent="0">
              <a:buNone/>
            </a:pPr>
            <a:r>
              <a:rPr lang="en-US" b="1" dirty="0"/>
              <a:t>docker run -it </a:t>
            </a:r>
            <a:r>
              <a:rPr lang="en-US" b="1" dirty="0" err="1"/>
              <a:t>busybox</a:t>
            </a:r>
            <a:r>
              <a:rPr lang="en-US" b="1" dirty="0"/>
              <a:t> </a:t>
            </a:r>
            <a:r>
              <a:rPr lang="en-US" b="1" dirty="0" err="1"/>
              <a:t>sh</a:t>
            </a:r>
            <a:endParaRPr lang="en-US" b="1" dirty="0"/>
          </a:p>
          <a:p>
            <a:r>
              <a:rPr lang="en-US" b="1" dirty="0"/>
              <a:t>-it  </a:t>
            </a:r>
            <a:r>
              <a:rPr lang="en-US" dirty="0"/>
              <a:t>-</a:t>
            </a:r>
            <a:r>
              <a:rPr lang="ru-RU" dirty="0"/>
              <a:t> флаги включающие перенаправление </a:t>
            </a:r>
            <a:r>
              <a:rPr lang="en-US" dirty="0"/>
              <a:t>stdin </a:t>
            </a:r>
            <a:r>
              <a:rPr lang="ru-RU" dirty="0"/>
              <a:t>и псевдо </a:t>
            </a:r>
            <a:r>
              <a:rPr lang="en-US" dirty="0" err="1"/>
              <a:t>tty</a:t>
            </a:r>
            <a:r>
              <a:rPr lang="ru-RU" dirty="0"/>
              <a:t>, позволяют работать с контейнером в интерактивном режиме</a:t>
            </a:r>
          </a:p>
          <a:p>
            <a:r>
              <a:rPr lang="en-US" b="1" dirty="0" err="1"/>
              <a:t>busybox</a:t>
            </a:r>
            <a:r>
              <a:rPr lang="en-US" dirty="0"/>
              <a:t> – </a:t>
            </a:r>
            <a:r>
              <a:rPr lang="ru-RU" dirty="0"/>
              <a:t>имя образа</a:t>
            </a:r>
            <a:endParaRPr lang="en-US" dirty="0"/>
          </a:p>
          <a:p>
            <a:r>
              <a:rPr lang="en-US" b="1" dirty="0" err="1"/>
              <a:t>sh</a:t>
            </a:r>
            <a:r>
              <a:rPr lang="en-US" dirty="0"/>
              <a:t> – </a:t>
            </a:r>
            <a:r>
              <a:rPr lang="ru-RU" dirty="0"/>
              <a:t>команда для запуска в контейнере</a:t>
            </a:r>
            <a:br>
              <a:rPr lang="ru-RU" dirty="0"/>
            </a:br>
            <a:endParaRPr lang="ru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0E471B-8319-E12C-708B-A6CF9FB3B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506" y="1992133"/>
            <a:ext cx="6157896" cy="385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4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1F2278-A53A-CBA0-CCC1-5D73DEA11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US" b="1"/>
              <a:t>Основные команд</a:t>
            </a:r>
            <a:r>
              <a:rPr lang="ru-RU" b="1" dirty="0"/>
              <a:t>ы</a:t>
            </a:r>
            <a:endParaRPr lang="ru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E65C03-090A-847D-1C66-09207C9FC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268" y="1649621"/>
            <a:ext cx="10717435" cy="3403157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docker </a:t>
            </a:r>
            <a:r>
              <a:rPr lang="en-US" b="1" dirty="0" err="1"/>
              <a:t>ps</a:t>
            </a:r>
            <a:r>
              <a:rPr lang="en-US" b="1" dirty="0"/>
              <a:t> </a:t>
            </a:r>
            <a:r>
              <a:rPr lang="en-US" dirty="0"/>
              <a:t>–</a:t>
            </a:r>
            <a:r>
              <a:rPr lang="ru-RU" dirty="0"/>
              <a:t> список запущенный контейнеров</a:t>
            </a:r>
          </a:p>
          <a:p>
            <a:r>
              <a:rPr lang="en-US" b="1" dirty="0"/>
              <a:t>docker attach &lt;id </a:t>
            </a:r>
            <a:r>
              <a:rPr lang="ru-RU" b="1" dirty="0"/>
              <a:t>или имя контейнера</a:t>
            </a:r>
            <a:r>
              <a:rPr lang="en-US" b="1" dirty="0"/>
              <a:t>&gt; </a:t>
            </a:r>
            <a:r>
              <a:rPr lang="en-US" dirty="0"/>
              <a:t>- </a:t>
            </a:r>
            <a:r>
              <a:rPr lang="ru-RU" dirty="0"/>
              <a:t>подключиться</a:t>
            </a:r>
            <a:r>
              <a:rPr lang="en-US" dirty="0"/>
              <a:t> </a:t>
            </a:r>
            <a:r>
              <a:rPr lang="ru-RU" dirty="0"/>
              <a:t>к контейнеру в интерактивном режиме</a:t>
            </a:r>
            <a:endParaRPr lang="en-US" dirty="0"/>
          </a:p>
          <a:p>
            <a:r>
              <a:rPr lang="en-US" b="1" dirty="0"/>
              <a:t>docker exec &lt;id </a:t>
            </a:r>
            <a:r>
              <a:rPr lang="ru-RU" b="1" dirty="0"/>
              <a:t>или имя контейнера</a:t>
            </a:r>
            <a:r>
              <a:rPr lang="en-US" b="1" dirty="0"/>
              <a:t>&gt; &lt;</a:t>
            </a:r>
            <a:r>
              <a:rPr lang="ru-RU" b="1" dirty="0"/>
              <a:t>команда</a:t>
            </a:r>
            <a:r>
              <a:rPr lang="en-US" b="1" dirty="0"/>
              <a:t>&gt;</a:t>
            </a:r>
            <a:r>
              <a:rPr lang="en-US" dirty="0"/>
              <a:t> - </a:t>
            </a:r>
            <a:r>
              <a:rPr lang="ru-RU" dirty="0"/>
              <a:t>выполнить команду в рабочем контейнере</a:t>
            </a:r>
            <a:endParaRPr lang="en-US" dirty="0"/>
          </a:p>
          <a:p>
            <a:r>
              <a:rPr lang="en-US" b="1" dirty="0"/>
              <a:t>docker stop &lt;id </a:t>
            </a:r>
            <a:r>
              <a:rPr lang="ru-RU" b="1" dirty="0"/>
              <a:t>или имя контейнера</a:t>
            </a:r>
            <a:r>
              <a:rPr lang="en-US" b="1" dirty="0"/>
              <a:t>&gt;</a:t>
            </a:r>
            <a:r>
              <a:rPr lang="ru-RU" dirty="0"/>
              <a:t> - остановить рабочий контейнер</a:t>
            </a:r>
          </a:p>
          <a:p>
            <a:r>
              <a:rPr lang="en-US" b="1" dirty="0"/>
              <a:t>docker kill &lt;id </a:t>
            </a:r>
            <a:r>
              <a:rPr lang="ru-RU" b="1" dirty="0"/>
              <a:t>или имя контейнера</a:t>
            </a:r>
            <a:r>
              <a:rPr lang="en-US" b="1" dirty="0"/>
              <a:t>&gt; </a:t>
            </a:r>
            <a:r>
              <a:rPr lang="en-US" dirty="0"/>
              <a:t>- </a:t>
            </a:r>
            <a:r>
              <a:rPr lang="ru-RU" dirty="0"/>
              <a:t>принудительно остановить контейнер</a:t>
            </a:r>
            <a:endParaRPr lang="en-US" dirty="0"/>
          </a:p>
          <a:p>
            <a:r>
              <a:rPr lang="en-US" b="1" dirty="0"/>
              <a:t>docker start &lt;id </a:t>
            </a:r>
            <a:r>
              <a:rPr lang="ru-RU" b="1" dirty="0"/>
              <a:t>или имя контейнера</a:t>
            </a:r>
            <a:r>
              <a:rPr lang="en-US" b="1" dirty="0"/>
              <a:t>&gt;</a:t>
            </a:r>
            <a:r>
              <a:rPr lang="ru-RU" dirty="0"/>
              <a:t> - повторно запустить остановленный контейнер</a:t>
            </a:r>
            <a:endParaRPr lang="en-US" dirty="0"/>
          </a:p>
          <a:p>
            <a:r>
              <a:rPr lang="en-US" b="1" dirty="0"/>
              <a:t>docker rm &lt;id </a:t>
            </a:r>
            <a:r>
              <a:rPr lang="ru-RU" b="1" dirty="0"/>
              <a:t>или имя контейнера</a:t>
            </a:r>
            <a:r>
              <a:rPr lang="en-US" b="1" dirty="0"/>
              <a:t>&gt;</a:t>
            </a:r>
            <a:r>
              <a:rPr lang="ru-RU" b="1" dirty="0"/>
              <a:t> </a:t>
            </a:r>
            <a:r>
              <a:rPr lang="ru-RU" dirty="0"/>
              <a:t>- удалить остановленный контейнер</a:t>
            </a:r>
            <a:endParaRPr lang="en-US" dirty="0"/>
          </a:p>
          <a:p>
            <a:pPr marL="0" indent="0">
              <a:buNone/>
            </a:pPr>
            <a:endParaRPr lang="ru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52BE52-AB17-10AC-F9B0-FFF8F297E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73"/>
          <a:stretch/>
        </p:blipFill>
        <p:spPr>
          <a:xfrm>
            <a:off x="5383398" y="5182859"/>
            <a:ext cx="5891265" cy="152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5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9D2BB6-869C-E304-F49A-9A31F4C52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116632"/>
            <a:ext cx="5193127" cy="1397000"/>
          </a:xfrm>
        </p:spPr>
        <p:txBody>
          <a:bodyPr/>
          <a:lstStyle/>
          <a:p>
            <a:r>
              <a:rPr lang="en-US" b="1" dirty="0"/>
              <a:t>Docker</a:t>
            </a:r>
            <a:r>
              <a:rPr lang="ru-US" b="1"/>
              <a:t> </a:t>
            </a:r>
            <a:r>
              <a:rPr lang="ru-US" b="1" dirty="0"/>
              <a:t>и данные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6AFB45-B221-8CBA-EF4B-7397678A6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669" y="1844824"/>
            <a:ext cx="6336552" cy="4350205"/>
          </a:xfrm>
        </p:spPr>
        <p:txBody>
          <a:bodyPr/>
          <a:lstStyle/>
          <a:p>
            <a:pPr marL="0" indent="0">
              <a:buNone/>
            </a:pPr>
            <a:r>
              <a:rPr lang="ru-US" b="1" dirty="0"/>
              <a:t>По умолчанию данные в контейнере </a:t>
            </a:r>
            <a:r>
              <a:rPr lang="ru-US" b="1"/>
              <a:t>не </a:t>
            </a:r>
            <a:r>
              <a:rPr lang="ru-RU" b="1" dirty="0"/>
              <a:t>сохраняются между запусками</a:t>
            </a:r>
            <a:r>
              <a:rPr lang="ru-US" b="1"/>
              <a:t>!</a:t>
            </a:r>
            <a:endParaRPr lang="en-US" b="1" dirty="0"/>
          </a:p>
          <a:p>
            <a:pPr marL="0" indent="0">
              <a:buNone/>
            </a:pPr>
            <a:r>
              <a:rPr lang="en-US" sz="1799" b="1" dirty="0"/>
              <a:t>docker run -it -e</a:t>
            </a:r>
            <a:r>
              <a:rPr lang="ru-RU" sz="1799" b="1" dirty="0"/>
              <a:t> </a:t>
            </a:r>
            <a:r>
              <a:rPr lang="en-US" sz="1799" b="1" dirty="0"/>
              <a:t>\ "MYSQL_ALLOW_EMPTY_ROOT_PASSWORD=1" mysql:5.7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sz="2000" dirty="0"/>
              <a:t>Чтобы это исправить используются </a:t>
            </a:r>
            <a:r>
              <a:rPr lang="en-US" sz="2000" dirty="0"/>
              <a:t>volume</a:t>
            </a:r>
            <a:endParaRPr lang="ru-US"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406026-8B12-C889-EC77-6BBA6AE664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542"/>
          <a:stretch/>
        </p:blipFill>
        <p:spPr>
          <a:xfrm>
            <a:off x="6748565" y="0"/>
            <a:ext cx="5440260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0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9F50DD-F8C4-66C7-20A2-45BCDA644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Типы </a:t>
            </a:r>
            <a:r>
              <a:rPr lang="en-US" b="1" dirty="0"/>
              <a:t>volume</a:t>
            </a:r>
            <a:endParaRPr lang="ru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33385D-66ED-28B5-856B-78D84BE50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US" dirty="0"/>
              <a:t>При запуске контейнера, подмонтирвоать </a:t>
            </a:r>
            <a:r>
              <a:rPr lang="en-US" dirty="0"/>
              <a:t>volume </a:t>
            </a:r>
            <a:r>
              <a:rPr lang="ru-RU" dirty="0"/>
              <a:t>можно с помощью опции </a:t>
            </a:r>
            <a:r>
              <a:rPr lang="ru-RU" b="1" dirty="0"/>
              <a:t>–</a:t>
            </a:r>
            <a:r>
              <a:rPr lang="en-US" b="1" dirty="0"/>
              <a:t>v</a:t>
            </a:r>
            <a:endParaRPr lang="ru-RU" b="1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Существуют несколько типов </a:t>
            </a:r>
            <a:r>
              <a:rPr lang="en-US" dirty="0"/>
              <a:t>volume:</a:t>
            </a:r>
          </a:p>
          <a:p>
            <a:pPr>
              <a:buFontTx/>
              <a:buChar char="-"/>
            </a:pPr>
            <a:r>
              <a:rPr lang="en-US" dirty="0"/>
              <a:t>bind – </a:t>
            </a:r>
            <a:r>
              <a:rPr lang="ru-RU" dirty="0"/>
              <a:t>пробрасывает в контейнер директория с хоста</a:t>
            </a:r>
          </a:p>
          <a:p>
            <a:pPr>
              <a:buFontTx/>
              <a:buChar char="-"/>
            </a:pPr>
            <a:r>
              <a:rPr lang="en-US" dirty="0"/>
              <a:t>volume</a:t>
            </a:r>
            <a:r>
              <a:rPr lang="ru-RU" dirty="0"/>
              <a:t> для докера</a:t>
            </a:r>
            <a:r>
              <a:rPr lang="en-US" dirty="0"/>
              <a:t> – </a:t>
            </a:r>
            <a:r>
              <a:rPr lang="ru-RU" dirty="0"/>
              <a:t>хранилище внутри докера</a:t>
            </a:r>
          </a:p>
          <a:p>
            <a:pPr>
              <a:buFontTx/>
              <a:buChar char="-"/>
            </a:pPr>
            <a:r>
              <a:rPr lang="en-US" dirty="0" err="1"/>
              <a:t>tmpfs</a:t>
            </a:r>
            <a:r>
              <a:rPr lang="en-US" dirty="0"/>
              <a:t> – </a:t>
            </a:r>
            <a:r>
              <a:rPr lang="ru-RU" dirty="0"/>
              <a:t>создает том в оперативной памяти, не сохраняет данные, но удобно для временных данных с большим </a:t>
            </a:r>
            <a:r>
              <a:rPr lang="en-US" dirty="0" err="1"/>
              <a:t>iops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33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99219A-4022-FAE4-FAF2-EE39117C5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Bind volume</a:t>
            </a:r>
            <a:endParaRPr lang="ru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71ECFE-74C5-0A72-0FD7-8C3BDE86B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1" y="1826042"/>
            <a:ext cx="10512862" cy="23230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Bind </a:t>
            </a:r>
            <a:r>
              <a:rPr lang="ru-US" dirty="0"/>
              <a:t>позволяет пробросить директорию на хосте </a:t>
            </a:r>
            <a:r>
              <a:rPr lang="ru-US"/>
              <a:t>в контейнер</a:t>
            </a:r>
            <a:br>
              <a:rPr lang="en-US" dirty="0"/>
            </a:br>
            <a:br>
              <a:rPr lang="en-US" dirty="0"/>
            </a:br>
            <a:r>
              <a:rPr lang="ru-RU" dirty="0"/>
              <a:t>Указываем </a:t>
            </a:r>
            <a:r>
              <a:rPr lang="en-US" dirty="0"/>
              <a:t>–v &lt;</a:t>
            </a:r>
            <a:r>
              <a:rPr lang="ru-RU" dirty="0"/>
              <a:t>путь на хосте</a:t>
            </a:r>
            <a:r>
              <a:rPr lang="en-US" dirty="0"/>
              <a:t>&gt;:&lt;</a:t>
            </a:r>
            <a:r>
              <a:rPr lang="ru-RU" dirty="0"/>
              <a:t>путь в контейнере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ru-RU" dirty="0"/>
              <a:t>Да, так можно пробросить целый </a:t>
            </a:r>
            <a:r>
              <a:rPr lang="en-US" dirty="0"/>
              <a:t>device</a:t>
            </a:r>
            <a:r>
              <a:rPr lang="ru-RU" dirty="0"/>
              <a:t>,</a:t>
            </a:r>
            <a:r>
              <a:rPr lang="en-US" dirty="0"/>
              <a:t> docker-</a:t>
            </a:r>
            <a:r>
              <a:rPr lang="ru-RU" dirty="0"/>
              <a:t>сокет или даже всю иерархию </a:t>
            </a:r>
            <a:r>
              <a:rPr lang="ru-RU" dirty="0" err="1"/>
              <a:t>фс</a:t>
            </a:r>
            <a:r>
              <a:rPr lang="ru-RU" dirty="0"/>
              <a:t> хоста. </a:t>
            </a:r>
            <a:r>
              <a:rPr lang="ru-RU" b="1" dirty="0"/>
              <a:t>Да, так делать нельзя.</a:t>
            </a:r>
            <a:endParaRPr lang="ru-US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BE732FF-FD74-7D58-D840-38AABE2F8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563" y="4437112"/>
            <a:ext cx="9011698" cy="206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0D3B8E-636F-930D-8B18-E1EAC0411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US" b="1" dirty="0"/>
              <a:t>Стандартный </a:t>
            </a:r>
            <a:r>
              <a:rPr lang="en-US" b="1" dirty="0"/>
              <a:t>docker volume</a:t>
            </a:r>
            <a:endParaRPr lang="ru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092E1F-9F33-B25C-A864-E43CAA25C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1" y="1826043"/>
            <a:ext cx="10512862" cy="1852041"/>
          </a:xfrm>
        </p:spPr>
        <p:txBody>
          <a:bodyPr/>
          <a:lstStyle/>
          <a:p>
            <a:pPr marL="0" indent="0">
              <a:buNone/>
            </a:pPr>
            <a:r>
              <a:rPr lang="ru-US" dirty="0"/>
              <a:t>Докер позволяет создавать именованное хранилище данных с помощью команды</a:t>
            </a:r>
            <a:br>
              <a:rPr lang="ru-US" dirty="0"/>
            </a:br>
            <a:r>
              <a:rPr lang="en-US" b="1" dirty="0"/>
              <a:t>docker volume create &lt;</a:t>
            </a:r>
            <a:r>
              <a:rPr lang="ru-RU" b="1" dirty="0"/>
              <a:t>имя </a:t>
            </a:r>
            <a:r>
              <a:rPr lang="en-US" b="1" dirty="0"/>
              <a:t>volume&gt;</a:t>
            </a:r>
            <a:br>
              <a:rPr lang="ru-US" dirty="0"/>
            </a:br>
            <a:r>
              <a:rPr lang="ru-US" dirty="0"/>
              <a:t>В примере ниже, </a:t>
            </a:r>
            <a:r>
              <a:rPr lang="en-US" b="1" dirty="0"/>
              <a:t>docker volume create hello</a:t>
            </a:r>
            <a:endParaRPr lang="ru-US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99C8A6-638F-89A1-D75D-36815507B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117" y="3909834"/>
            <a:ext cx="6462617" cy="125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28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6A3AA8-EFEB-E560-8729-572DECFAC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Docker</a:t>
            </a:r>
            <a:r>
              <a:rPr lang="ru-US" b="1"/>
              <a:t> </a:t>
            </a:r>
            <a:r>
              <a:rPr lang="ru-US" b="1" dirty="0"/>
              <a:t>и сеть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5DA64A-4A57-B3ED-64E5-FA4013EE8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1" y="1826044"/>
            <a:ext cx="10512862" cy="259874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US"/>
              <a:t>Разумеется</a:t>
            </a:r>
            <a:r>
              <a:rPr lang="ru-RU" dirty="0"/>
              <a:t>,</a:t>
            </a:r>
            <a:r>
              <a:rPr lang="ru-US"/>
              <a:t> </a:t>
            </a:r>
            <a:r>
              <a:rPr lang="ru-US" dirty="0"/>
              <a:t>в </a:t>
            </a:r>
            <a:r>
              <a:rPr lang="en-US" dirty="0"/>
              <a:t>docker </a:t>
            </a:r>
            <a:r>
              <a:rPr lang="ru-RU" dirty="0"/>
              <a:t>можно запускать сетевые приложения, такие как веб сервера. Например, </a:t>
            </a:r>
            <a:r>
              <a:rPr lang="en-US" b="1" dirty="0"/>
              <a:t>docker run --rm </a:t>
            </a:r>
            <a:r>
              <a:rPr lang="en-US" b="1" dirty="0" err="1"/>
              <a:t>nginx</a:t>
            </a:r>
            <a:endParaRPr lang="ru-RU" b="1" dirty="0"/>
          </a:p>
          <a:p>
            <a:pPr marL="0" indent="0">
              <a:buNone/>
            </a:pPr>
            <a:r>
              <a:rPr lang="ru-RU" dirty="0"/>
              <a:t>Приложения будут доступны внутри докер сети, но чтобы получить к ним доступ с компьютера, необходимо пробросить порт. Это делается с помощью опции </a:t>
            </a:r>
            <a:endParaRPr lang="en-US" dirty="0"/>
          </a:p>
          <a:p>
            <a:pPr marL="0" indent="0">
              <a:buNone/>
            </a:pPr>
            <a:r>
              <a:rPr lang="en-US" sz="2399" b="1" dirty="0"/>
              <a:t>–p &lt;</a:t>
            </a:r>
            <a:r>
              <a:rPr lang="ru-RU" sz="2399" b="1" dirty="0"/>
              <a:t>порт на хосте куда пробросить</a:t>
            </a:r>
            <a:r>
              <a:rPr lang="en-US" sz="2399" b="1" dirty="0"/>
              <a:t>&gt;:&lt;</a:t>
            </a:r>
            <a:r>
              <a:rPr lang="ru-RU" sz="2399" b="1" dirty="0"/>
              <a:t>какой порт из контейнера пробросить</a:t>
            </a:r>
            <a:r>
              <a:rPr lang="en-US" sz="2399" b="1" dirty="0"/>
              <a:t>&gt;</a:t>
            </a:r>
          </a:p>
          <a:p>
            <a:pPr marL="0" indent="0">
              <a:buNone/>
            </a:pPr>
            <a:r>
              <a:rPr lang="ru-RU" sz="2399" dirty="0"/>
              <a:t>Например, </a:t>
            </a:r>
            <a:r>
              <a:rPr lang="en-US" dirty="0"/>
              <a:t> </a:t>
            </a:r>
            <a:r>
              <a:rPr lang="en-US" b="1" dirty="0"/>
              <a:t>docker run --rm -p 8080:80 nginx</a:t>
            </a:r>
          </a:p>
          <a:p>
            <a:pPr marL="0" indent="0">
              <a:buNone/>
            </a:pPr>
            <a:endParaRPr lang="en-US" sz="2399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CF0DE1-FE8F-6F04-7BB5-E4F4CD701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205" y="4162025"/>
            <a:ext cx="4075638" cy="2006077"/>
          </a:xfrm>
          <a:prstGeom prst="rect">
            <a:avLst/>
          </a:prstGeom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325A28F5-0DF3-E242-8E7D-862060173510}"/>
              </a:ext>
            </a:extLst>
          </p:cNvPr>
          <p:cNvSpPr txBox="1">
            <a:spLocks/>
          </p:cNvSpPr>
          <p:nvPr/>
        </p:nvSpPr>
        <p:spPr>
          <a:xfrm>
            <a:off x="837981" y="4581128"/>
            <a:ext cx="6250475" cy="172819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5000"/>
              </a:lnSpc>
              <a:spcBef>
                <a:spcPts val="1866"/>
              </a:spcBef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392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8037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468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328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3797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64619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91264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78859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ru-RU" sz="1800" dirty="0"/>
              <a:t>Кроме того, для встроенного </a:t>
            </a:r>
            <a:r>
              <a:rPr lang="en-US" sz="1800" dirty="0"/>
              <a:t>“service discovery”</a:t>
            </a:r>
            <a:r>
              <a:rPr lang="ru-RU" sz="1800" dirty="0"/>
              <a:t> в </a:t>
            </a:r>
            <a:r>
              <a:rPr lang="en-US" sz="1800" dirty="0"/>
              <a:t>docker </a:t>
            </a:r>
            <a:r>
              <a:rPr lang="ru-RU" sz="1800" dirty="0"/>
              <a:t>существует </a:t>
            </a:r>
            <a:r>
              <a:rPr lang="ru-RU" sz="1800" b="1" dirty="0"/>
              <a:t>локальный</a:t>
            </a:r>
            <a:r>
              <a:rPr lang="en-US" sz="1800" b="1" dirty="0"/>
              <a:t> DNS </a:t>
            </a:r>
            <a:r>
              <a:rPr lang="en-US" sz="1800" dirty="0"/>
              <a:t>(127.0.0.11:53)</a:t>
            </a:r>
            <a:br>
              <a:rPr lang="en-US" sz="1800" dirty="0"/>
            </a:br>
            <a:br>
              <a:rPr lang="en-US" sz="1800" dirty="0"/>
            </a:br>
            <a:r>
              <a:rPr lang="ru-RU" sz="1800" dirty="0"/>
              <a:t>Для параметра </a:t>
            </a:r>
            <a:r>
              <a:rPr lang="en-US" sz="1800" b="1" dirty="0"/>
              <a:t>name</a:t>
            </a:r>
            <a:r>
              <a:rPr lang="en-US" sz="1800" dirty="0"/>
              <a:t> </a:t>
            </a:r>
            <a:r>
              <a:rPr lang="ru-RU" sz="1800" dirty="0"/>
              <a:t>контейнера автоматически настраивается преобразование имени в адрес контейнера внутри виртуальной сети</a:t>
            </a:r>
            <a:endParaRPr lang="en-US" sz="1800" dirty="0"/>
          </a:p>
          <a:p>
            <a:pPr marL="0" indent="0">
              <a:buFont typeface="Arial" pitchFamily="34" charset="0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8118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F4AA16-21FE-978A-21E4-0F07B807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Создание своего образа</a:t>
            </a:r>
            <a:endParaRPr lang="ru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0C099E-B47F-1B3E-3FD2-450802F56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Для сборки своего образа используется команда </a:t>
            </a:r>
            <a:r>
              <a:rPr lang="en-US" b="1" dirty="0"/>
              <a:t>docker build </a:t>
            </a:r>
            <a:r>
              <a:rPr lang="ru-RU" dirty="0"/>
              <a:t>и особый файл </a:t>
            </a:r>
            <a:r>
              <a:rPr lang="en-US" b="1" dirty="0" err="1"/>
              <a:t>Dockefile</a:t>
            </a:r>
            <a:r>
              <a:rPr lang="ru-RU" dirty="0"/>
              <a:t>, который содержит набор инструкций, которые описывают слои в образе. </a:t>
            </a:r>
          </a:p>
          <a:p>
            <a:pPr marL="0" indent="0">
              <a:buNone/>
            </a:pPr>
            <a:endParaRPr lang="ru-US" dirty="0"/>
          </a:p>
          <a:p>
            <a:pPr marL="0" indent="0">
              <a:buNone/>
            </a:pPr>
            <a:r>
              <a:rPr lang="ru-US" dirty="0"/>
              <a:t>Для сборки образа используется контекст, указанный в команде </a:t>
            </a:r>
            <a:r>
              <a:rPr lang="en-US" dirty="0"/>
              <a:t>docker build</a:t>
            </a:r>
            <a:r>
              <a:rPr lang="ru-US" dirty="0"/>
              <a:t>, все содержимое загружается в докер демон, если какие-то файлы не требуются, то их можно обавить в файл </a:t>
            </a:r>
            <a:r>
              <a:rPr lang="en-US" b="1" dirty="0"/>
              <a:t>.</a:t>
            </a:r>
            <a:r>
              <a:rPr lang="en-US" b="1" dirty="0" err="1"/>
              <a:t>dockerignore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502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EFFD3F0B-FAF5-E941-90BE-976752E80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04" y="422079"/>
            <a:ext cx="4813337" cy="6013841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CF50723-FCA6-CD4B-A6BC-3B3BB28EF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395" y="2348880"/>
            <a:ext cx="5080000" cy="288290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EC87F99F-1964-3D42-9F9E-5DA03B0A9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0395" y="76200"/>
            <a:ext cx="5324267" cy="1397000"/>
          </a:xfrm>
        </p:spPr>
        <p:txBody>
          <a:bodyPr/>
          <a:lstStyle/>
          <a:p>
            <a:r>
              <a:rPr lang="ru-RU" b="1" dirty="0"/>
              <a:t>Контейнеры…</a:t>
            </a:r>
            <a:endParaRPr lang="ru-US" b="1" dirty="0"/>
          </a:p>
        </p:txBody>
      </p:sp>
    </p:spTree>
    <p:extLst>
      <p:ext uri="{BB962C8B-B14F-4D97-AF65-F5344CB8AC3E}">
        <p14:creationId xmlns:p14="http://schemas.microsoft.com/office/powerpoint/2010/main" val="192805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227AA9-2061-2345-B357-4F6987FCD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buildx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DA8361-F948-D74F-B7ED-A7B4AB9C2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Сборка под другие платформы, например вы работает на маке, а использовать его планируете на </a:t>
            </a:r>
            <a:r>
              <a:rPr lang="en-US" dirty="0"/>
              <a:t>Raspberry Pi</a:t>
            </a:r>
          </a:p>
          <a:p>
            <a:r>
              <a:rPr lang="en" dirty="0"/>
              <a:t>docker </a:t>
            </a:r>
            <a:r>
              <a:rPr lang="en" dirty="0" err="1"/>
              <a:t>buildx</a:t>
            </a:r>
            <a:r>
              <a:rPr lang="en" dirty="0"/>
              <a:t> build --platform </a:t>
            </a:r>
            <a:r>
              <a:rPr lang="en" dirty="0" err="1"/>
              <a:t>linux</a:t>
            </a:r>
            <a:r>
              <a:rPr lang="en" dirty="0"/>
              <a:t>/arm64 -f </a:t>
            </a:r>
            <a:r>
              <a:rPr lang="en" dirty="0" err="1"/>
              <a:t>Dockerfile.alpine</a:t>
            </a:r>
            <a:r>
              <a:rPr lang="en" dirty="0"/>
              <a:t> -t </a:t>
            </a:r>
            <a:r>
              <a:rPr lang="en" dirty="0" err="1"/>
              <a:t>devdotnetorg</a:t>
            </a:r>
            <a:r>
              <a:rPr lang="en" dirty="0"/>
              <a:t>/alpine-ssh:aarch64 . --load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F4E1A4-94F4-8643-BE68-278EBC381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404" y="3698038"/>
            <a:ext cx="5832648" cy="291632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E9475C4-8299-3647-9987-07CC215A7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73" y="3698038"/>
            <a:ext cx="5044452" cy="291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63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4BFAD6-8D56-0E49-61D7-7E4D9BCB7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US" b="1" dirty="0"/>
              <a:t>Основы</a:t>
            </a:r>
            <a:r>
              <a:rPr lang="en-US" b="1" dirty="0"/>
              <a:t> </a:t>
            </a:r>
            <a:r>
              <a:rPr lang="en-US" b="1" dirty="0" err="1"/>
              <a:t>Dockerfile</a:t>
            </a:r>
            <a:endParaRPr lang="ru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F4A786-AD0D-F752-776D-D140D378F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2" y="1826042"/>
            <a:ext cx="5468708" cy="4350205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Всегда надо указывать базовый образ с помощью </a:t>
            </a:r>
            <a:r>
              <a:rPr lang="en-US" b="1" dirty="0"/>
              <a:t>FROM</a:t>
            </a:r>
            <a:r>
              <a:rPr lang="en-US" dirty="0"/>
              <a:t>. </a:t>
            </a:r>
            <a:r>
              <a:rPr lang="ru-RU" dirty="0"/>
              <a:t>Самый базовый образ </a:t>
            </a:r>
            <a:r>
              <a:rPr lang="en-US" dirty="0"/>
              <a:t>scratch</a:t>
            </a:r>
            <a:endParaRPr lang="ru-RU" dirty="0"/>
          </a:p>
          <a:p>
            <a:r>
              <a:rPr lang="ru-RU" dirty="0"/>
              <a:t>Чтобы скопировать файл из контекста </a:t>
            </a:r>
            <a:r>
              <a:rPr lang="en-US" b="1" dirty="0"/>
              <a:t>COPY</a:t>
            </a:r>
            <a:r>
              <a:rPr lang="en-US" dirty="0"/>
              <a:t> </a:t>
            </a:r>
            <a:r>
              <a:rPr lang="ru-RU" dirty="0"/>
              <a:t>/что-то в контексте /куда-то в образе</a:t>
            </a:r>
          </a:p>
          <a:p>
            <a:r>
              <a:rPr lang="ru-RU" dirty="0"/>
              <a:t>Чтобы запустить команду в образе </a:t>
            </a:r>
            <a:r>
              <a:rPr lang="en-US" b="1" dirty="0"/>
              <a:t>RUN</a:t>
            </a:r>
            <a:r>
              <a:rPr lang="ru-RU" dirty="0"/>
              <a:t> команда</a:t>
            </a:r>
          </a:p>
          <a:p>
            <a:r>
              <a:rPr lang="ru-RU" dirty="0"/>
              <a:t> </a:t>
            </a:r>
            <a:r>
              <a:rPr lang="en-US" b="1" dirty="0"/>
              <a:t>ENV</a:t>
            </a:r>
            <a:r>
              <a:rPr lang="en-US" dirty="0"/>
              <a:t> </a:t>
            </a:r>
            <a:r>
              <a:rPr lang="ru-RU" dirty="0"/>
              <a:t>позволяет определять переменные окружения для будущего контейнера</a:t>
            </a:r>
          </a:p>
          <a:p>
            <a:endParaRPr lang="ru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DBBDC3-C660-ACB0-F464-749ED4835D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190"/>
          <a:stretch/>
        </p:blipFill>
        <p:spPr>
          <a:xfrm>
            <a:off x="7558099" y="127401"/>
            <a:ext cx="3792744" cy="561713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3F6A69-4FEE-5D36-42F0-E139CEC72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718" y="5829134"/>
            <a:ext cx="4583506" cy="90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2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BCC20A-F161-91D7-3AA5-2B0B72642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489" y="188640"/>
            <a:ext cx="10157354" cy="1397000"/>
          </a:xfrm>
        </p:spPr>
        <p:txBody>
          <a:bodyPr/>
          <a:lstStyle/>
          <a:p>
            <a:r>
              <a:rPr lang="ru-RU" b="1" dirty="0"/>
              <a:t>Использование слоев</a:t>
            </a:r>
            <a:endParaRPr lang="ru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34D130-1B1D-B59D-93A6-20FB75B04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1" y="1826043"/>
            <a:ext cx="10512862" cy="14514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US" dirty="0"/>
              <a:t>Команды </a:t>
            </a:r>
            <a:r>
              <a:rPr lang="en-US" dirty="0"/>
              <a:t>RUN </a:t>
            </a:r>
            <a:r>
              <a:rPr lang="ru-US" dirty="0"/>
              <a:t>и </a:t>
            </a:r>
            <a:r>
              <a:rPr lang="en-US" dirty="0"/>
              <a:t>COPY </a:t>
            </a:r>
            <a:r>
              <a:rPr lang="ru-US" dirty="0"/>
              <a:t>пораждают слои, слой – это изменения в файловой системе, вызванные вышей </a:t>
            </a:r>
            <a:r>
              <a:rPr lang="ru-US"/>
              <a:t>командой (</a:t>
            </a:r>
            <a:r>
              <a:rPr lang="ru-RU" dirty="0"/>
              <a:t>н</a:t>
            </a:r>
            <a:r>
              <a:rPr lang="ru-US"/>
              <a:t>овые </a:t>
            </a:r>
            <a:r>
              <a:rPr lang="ru-US" dirty="0"/>
              <a:t>файлы или </a:t>
            </a:r>
            <a:r>
              <a:rPr lang="ru-US"/>
              <a:t>удаления)</a:t>
            </a:r>
            <a:r>
              <a:rPr lang="ru-RU" dirty="0"/>
              <a:t> </a:t>
            </a:r>
            <a:r>
              <a:rPr lang="ru-US"/>
              <a:t>ВАЖНО</a:t>
            </a:r>
            <a:r>
              <a:rPr lang="ru-US" dirty="0"/>
              <a:t>! Слой «запекается» в момент вызова команды.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8C9DA3-B670-BF4C-7B35-0AE120079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051" y="3176624"/>
            <a:ext cx="7770376" cy="319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30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6B7F17-3F1B-43C2-0B60-37275FA3B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Использование слоев (часть 2)</a:t>
            </a:r>
            <a:endParaRPr lang="ru-US" b="1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B5C50FD3-D23C-3D70-8B74-F33C6B075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8252" y="1566100"/>
            <a:ext cx="7998916" cy="3123386"/>
          </a:xfrm>
          <a:prstGeom prst="rect">
            <a:avLst/>
          </a:prstGeom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BDE45064-79AB-6EEE-F097-FFC4824FE948}"/>
              </a:ext>
            </a:extLst>
          </p:cNvPr>
          <p:cNvSpPr txBox="1">
            <a:spLocks/>
          </p:cNvSpPr>
          <p:nvPr/>
        </p:nvSpPr>
        <p:spPr>
          <a:xfrm>
            <a:off x="601278" y="4968474"/>
            <a:ext cx="10821725" cy="1451453"/>
          </a:xfrm>
          <a:prstGeom prst="rect">
            <a:avLst/>
          </a:prstGeom>
        </p:spPr>
        <p:txBody>
          <a:bodyPr vert="horz" lIns="91416" tIns="45708" rIns="91416" bIns="45708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799" dirty="0"/>
              <a:t>Т</a:t>
            </a:r>
            <a:r>
              <a:rPr lang="ru-US" sz="2799" dirty="0"/>
              <a:t>аким образом в кажом слое рекоммендуется минимизировать колличество создаваемых ненужных файлов, те сразу их чистить</a:t>
            </a:r>
            <a:r>
              <a:rPr lang="en-US" sz="2799" dirty="0"/>
              <a:t>.</a:t>
            </a:r>
            <a:br>
              <a:rPr lang="en-US" sz="2799" dirty="0"/>
            </a:br>
            <a:r>
              <a:rPr lang="ru-RU" sz="2799" dirty="0"/>
              <a:t>Например, </a:t>
            </a:r>
            <a:r>
              <a:rPr lang="en-US" sz="2799" i="1" dirty="0"/>
              <a:t>RUN yum install package &amp;&amp; yum clean all</a:t>
            </a:r>
            <a:endParaRPr lang="ru-US" sz="2799" i="1" dirty="0"/>
          </a:p>
        </p:txBody>
      </p:sp>
    </p:spTree>
    <p:extLst>
      <p:ext uri="{BB962C8B-B14F-4D97-AF65-F5344CB8AC3E}">
        <p14:creationId xmlns:p14="http://schemas.microsoft.com/office/powerpoint/2010/main" val="131215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3C4DEC-571F-82E8-625D-7D2AB9B73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9" y="76200"/>
            <a:ext cx="4193047" cy="1397000"/>
          </a:xfrm>
        </p:spPr>
        <p:txBody>
          <a:bodyPr/>
          <a:lstStyle/>
          <a:p>
            <a:r>
              <a:rPr lang="ru-US" b="1" dirty="0"/>
              <a:t>Слои и кеш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6420BF-47B2-171C-A02E-806824045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2" y="1826042"/>
            <a:ext cx="4472374" cy="435020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Docker </a:t>
            </a:r>
            <a:r>
              <a:rPr lang="ru-RU" dirty="0"/>
              <a:t>высчитывает </a:t>
            </a:r>
            <a:r>
              <a:rPr lang="ru-RU" dirty="0" err="1"/>
              <a:t>хеш</a:t>
            </a:r>
            <a:r>
              <a:rPr lang="ru-RU" dirty="0"/>
              <a:t> от каждого слоя, при попытке его собрать, </a:t>
            </a:r>
            <a:r>
              <a:rPr lang="ru-RU" dirty="0" err="1"/>
              <a:t>хеш</a:t>
            </a:r>
            <a:r>
              <a:rPr lang="ru-RU" dirty="0"/>
              <a:t> слоя считается в зависимости от </a:t>
            </a:r>
            <a:r>
              <a:rPr lang="ru-RU" dirty="0" err="1"/>
              <a:t>хеша</a:t>
            </a:r>
            <a:r>
              <a:rPr lang="ru-RU" dirty="0"/>
              <a:t> предыдущего слоя, </a:t>
            </a:r>
            <a:r>
              <a:rPr lang="ru-RU" dirty="0" err="1"/>
              <a:t>т.о</a:t>
            </a:r>
            <a:r>
              <a:rPr lang="ru-RU" dirty="0"/>
              <a:t>. если поменялся предыдущий слой, все последующие слои </a:t>
            </a:r>
            <a:r>
              <a:rPr lang="ru-RU" dirty="0" err="1"/>
              <a:t>пересоберутся</a:t>
            </a:r>
            <a:r>
              <a:rPr lang="ru-RU" dirty="0"/>
              <a:t>.</a:t>
            </a:r>
            <a:endParaRPr lang="ru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D46BC9-AE92-4CFA-E303-4836F9010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513" y="-3654"/>
            <a:ext cx="6652312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42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8F223F-5649-90B1-E6E3-EC47EB4D4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735" y="548680"/>
            <a:ext cx="10157354" cy="1397000"/>
          </a:xfrm>
        </p:spPr>
        <p:txBody>
          <a:bodyPr/>
          <a:lstStyle/>
          <a:p>
            <a:r>
              <a:rPr lang="ru-RU" b="1" dirty="0"/>
              <a:t>Много </a:t>
            </a:r>
            <a:r>
              <a:rPr lang="ru-US" b="1"/>
              <a:t>слоев с кешом</a:t>
            </a:r>
            <a:br>
              <a:rPr lang="ru-RU" b="1" dirty="0"/>
            </a:br>
            <a:r>
              <a:rPr lang="ru-US" b="1"/>
              <a:t>или </a:t>
            </a:r>
            <a:r>
              <a:rPr lang="ru-US" b="1" dirty="0"/>
              <a:t>минимизировать размер?!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C0923E-6846-2975-ADCB-B4E0AD10F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735" y="2174280"/>
            <a:ext cx="10157354" cy="4470400"/>
          </a:xfrm>
        </p:spPr>
        <p:txBody>
          <a:bodyPr/>
          <a:lstStyle/>
          <a:p>
            <a:pPr marL="0" indent="0">
              <a:buNone/>
            </a:pPr>
            <a:r>
              <a:rPr lang="ru-US" dirty="0"/>
              <a:t>Как и везде в </a:t>
            </a:r>
            <a:r>
              <a:rPr lang="en-US" dirty="0"/>
              <a:t>IT </a:t>
            </a:r>
            <a:r>
              <a:rPr lang="ru-US" dirty="0"/>
              <a:t>нет идеального ответа на этот вопрос, все зависит от условий использования образа и задач:</a:t>
            </a:r>
          </a:p>
          <a:p>
            <a:r>
              <a:rPr lang="ru-US" dirty="0"/>
              <a:t>Образ часто скачивается,  но мало меняется – минимизируйте размер, уменьшив число слоев.</a:t>
            </a:r>
          </a:p>
          <a:p>
            <a:r>
              <a:rPr lang="ru-US" dirty="0"/>
              <a:t>Образ постоянно пересобирается – выделите слои, которые меняются редко и добавляйте изменения в последнем слое (например, сначала установка зависимостей, потом копируем исходный код)</a:t>
            </a:r>
            <a:br>
              <a:rPr lang="ru-US" dirty="0"/>
            </a:br>
            <a:endParaRPr lang="ru-US" dirty="0"/>
          </a:p>
        </p:txBody>
      </p:sp>
    </p:spTree>
    <p:extLst>
      <p:ext uri="{BB962C8B-B14F-4D97-AF65-F5344CB8AC3E}">
        <p14:creationId xmlns:p14="http://schemas.microsoft.com/office/powerpoint/2010/main" val="423237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880A7A-F6E3-3F11-134A-4B84D3AF9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US" b="1" dirty="0"/>
              <a:t>Лайфхак с компилируемыми приложениями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AF55EB-B6DD-9B3F-EB20-CC904E6D9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1" y="1826043"/>
            <a:ext cx="10512862" cy="132521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Докер позволяет во время сборки использовать дополнительные образы для сборки кода, отделив сборочную часть и эксплуатационную, с целью минимизации места</a:t>
            </a:r>
            <a:br>
              <a:rPr lang="ru-RU" dirty="0"/>
            </a:br>
            <a:r>
              <a:rPr lang="ru-RU" dirty="0"/>
              <a:t> </a:t>
            </a:r>
            <a:endParaRPr lang="ru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5A8A9A-EC23-7EC2-D9AC-3EA76A662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383" y="2963930"/>
            <a:ext cx="7072058" cy="314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0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D1D515-3DD5-F6D7-DDEB-C4971AB1D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Еще раз о </a:t>
            </a:r>
            <a:r>
              <a:rPr lang="en-US" b="1" dirty="0"/>
              <a:t>namespaces</a:t>
            </a:r>
            <a:endParaRPr lang="ru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9C15CB-4973-95E4-8D0A-82A96F774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Namespaces - </a:t>
            </a:r>
            <a:r>
              <a:rPr lang="ru-RU" dirty="0"/>
              <a:t>позволяет связать процесс с другим набором </a:t>
            </a:r>
            <a:r>
              <a:rPr lang="en-US" dirty="0"/>
              <a:t>user id </a:t>
            </a:r>
          </a:p>
          <a:p>
            <a:r>
              <a:rPr lang="en-US" dirty="0"/>
              <a:t>Mount namespaces - </a:t>
            </a:r>
            <a:r>
              <a:rPr lang="ru-RU" dirty="0"/>
              <a:t>позволяет управлять точками монтирования </a:t>
            </a:r>
            <a:endParaRPr lang="en-US" dirty="0"/>
          </a:p>
          <a:p>
            <a:r>
              <a:rPr lang="en-US" dirty="0"/>
              <a:t>PID Namespaces - </a:t>
            </a:r>
            <a:r>
              <a:rPr lang="ru-RU" dirty="0"/>
              <a:t>изолирует </a:t>
            </a:r>
            <a:r>
              <a:rPr lang="en-US" dirty="0"/>
              <a:t>ID </a:t>
            </a:r>
            <a:r>
              <a:rPr lang="ru-RU" dirty="0"/>
              <a:t>процессов в системе</a:t>
            </a:r>
            <a:endParaRPr lang="en-US" dirty="0"/>
          </a:p>
          <a:p>
            <a:r>
              <a:rPr lang="en-US" dirty="0"/>
              <a:t>Network namespaces - </a:t>
            </a:r>
            <a:r>
              <a:rPr lang="ru-RU" dirty="0"/>
              <a:t>изолирует ресурсы, связанные с сетью</a:t>
            </a:r>
            <a:endParaRPr lang="en-US" dirty="0"/>
          </a:p>
          <a:p>
            <a:r>
              <a:rPr lang="en-US" dirty="0"/>
              <a:t>Unix Timesharing System NS – </a:t>
            </a:r>
            <a:r>
              <a:rPr lang="ru-RU" dirty="0"/>
              <a:t>позволяет переопределять время и имя хоста</a:t>
            </a:r>
            <a:endParaRPr lang="en-US" dirty="0"/>
          </a:p>
          <a:p>
            <a:r>
              <a:rPr lang="en-US" dirty="0" err="1"/>
              <a:t>cgroup</a:t>
            </a:r>
            <a:r>
              <a:rPr lang="en-US" dirty="0"/>
              <a:t> namespace</a:t>
            </a:r>
            <a:r>
              <a:rPr lang="ru-RU" dirty="0"/>
              <a:t> – изоляция ресурсов</a:t>
            </a:r>
            <a:endParaRPr lang="en-US" dirty="0"/>
          </a:p>
          <a:p>
            <a:endParaRPr lang="ru-US" dirty="0"/>
          </a:p>
        </p:txBody>
      </p:sp>
    </p:spTree>
    <p:extLst>
      <p:ext uri="{BB962C8B-B14F-4D97-AF65-F5344CB8AC3E}">
        <p14:creationId xmlns:p14="http://schemas.microsoft.com/office/powerpoint/2010/main" val="251111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076BAC-979F-BB05-F570-ABF10B882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А что если…</a:t>
            </a:r>
            <a:endParaRPr lang="ru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0802B9-B799-DDF7-3FF8-86E329EF999E}"/>
              </a:ext>
            </a:extLst>
          </p:cNvPr>
          <p:cNvSpPr txBox="1"/>
          <p:nvPr/>
        </p:nvSpPr>
        <p:spPr>
          <a:xfrm>
            <a:off x="1117309" y="2060848"/>
            <a:ext cx="6993327" cy="1199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/>
              <a:t>…</a:t>
            </a:r>
            <a:r>
              <a:rPr lang="ru-RU" sz="2399" dirty="0"/>
              <a:t>в</a:t>
            </a:r>
            <a:r>
              <a:rPr lang="ru-US" sz="2399" dirty="0"/>
              <a:t>зять файлы, смонтировать их с помощью </a:t>
            </a:r>
            <a:r>
              <a:rPr lang="en-US" sz="2399" dirty="0"/>
              <a:t>mount ns </a:t>
            </a:r>
            <a:r>
              <a:rPr lang="ru-RU" sz="2399" dirty="0"/>
              <a:t>и запустить</a:t>
            </a:r>
            <a:r>
              <a:rPr lang="en-US" sz="2399" dirty="0"/>
              <a:t> </a:t>
            </a:r>
            <a:r>
              <a:rPr lang="ru-RU" sz="2399" dirty="0"/>
              <a:t>в собственном </a:t>
            </a:r>
            <a:r>
              <a:rPr lang="en-US" sz="2399" dirty="0" err="1"/>
              <a:t>pid</a:t>
            </a:r>
            <a:r>
              <a:rPr lang="en-US" sz="2399" dirty="0"/>
              <a:t>, user, </a:t>
            </a:r>
            <a:r>
              <a:rPr lang="en-US" sz="2399" dirty="0" err="1"/>
              <a:t>uts</a:t>
            </a:r>
            <a:r>
              <a:rPr lang="en-US" sz="2399" dirty="0"/>
              <a:t> </a:t>
            </a:r>
            <a:r>
              <a:rPr lang="ru-RU" sz="2399" dirty="0"/>
              <a:t>и </a:t>
            </a:r>
            <a:r>
              <a:rPr lang="en-US" sz="2399" dirty="0" err="1"/>
              <a:t>cgroups</a:t>
            </a:r>
            <a:r>
              <a:rPr lang="en-US" sz="2399" dirty="0"/>
              <a:t> ns?</a:t>
            </a:r>
            <a:endParaRPr lang="ru-US" sz="2399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34EBF1-3B13-79F5-1E5C-6E5C0BA5DE65}"/>
              </a:ext>
            </a:extLst>
          </p:cNvPr>
          <p:cNvSpPr txBox="1"/>
          <p:nvPr/>
        </p:nvSpPr>
        <p:spPr>
          <a:xfrm>
            <a:off x="1041129" y="3788504"/>
            <a:ext cx="6993327" cy="830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US" sz="2399" dirty="0"/>
              <a:t>Поздравляю! Мы изобрели </a:t>
            </a:r>
            <a:r>
              <a:rPr lang="ru-US" sz="2399"/>
              <a:t>докер </a:t>
            </a:r>
            <a:r>
              <a:rPr lang="ru-US" sz="2399">
                <a:sym typeface="Wingdings" pitchFamily="2" charset="2"/>
              </a:rPr>
              <a:t></a:t>
            </a:r>
            <a:br>
              <a:rPr lang="en-US" sz="2399" dirty="0">
                <a:sym typeface="Wingdings" pitchFamily="2" charset="2"/>
              </a:rPr>
            </a:br>
            <a:r>
              <a:rPr lang="ru-US" sz="2399">
                <a:sym typeface="Wingdings" pitchFamily="2" charset="2"/>
              </a:rPr>
              <a:t>(</a:t>
            </a:r>
            <a:r>
              <a:rPr lang="ru-US" sz="2399" dirty="0">
                <a:sym typeface="Wingdings" pitchFamily="2" charset="2"/>
              </a:rPr>
              <a:t>и много других систем конетейнеризации)</a:t>
            </a:r>
            <a:endParaRPr lang="ru-US" sz="2399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3170B4CC-4881-8343-96EF-84116B6506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676" y="3801387"/>
            <a:ext cx="2917676" cy="3056613"/>
          </a:xfrm>
        </p:spPr>
      </p:pic>
    </p:spTree>
    <p:extLst>
      <p:ext uri="{BB962C8B-B14F-4D97-AF65-F5344CB8AC3E}">
        <p14:creationId xmlns:p14="http://schemas.microsoft.com/office/powerpoint/2010/main" val="287491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93713B-FB4F-9F46-9B02-A805674A5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Связь с виртуализацией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4264EB8-4957-A442-B932-C5141BF31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858" y="1700808"/>
            <a:ext cx="7911898" cy="4470400"/>
          </a:xfr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DA5E455E-B883-0847-8447-A157472A36F3}"/>
              </a:ext>
            </a:extLst>
          </p:cNvPr>
          <p:cNvCxnSpPr>
            <a:cxnSpLocks/>
          </p:cNvCxnSpPr>
          <p:nvPr/>
        </p:nvCxnSpPr>
        <p:spPr>
          <a:xfrm>
            <a:off x="6195986" y="4365104"/>
            <a:ext cx="2088232" cy="1440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55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B67BEC-E67C-554E-B88D-A98AA57D6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Эволюция контейнеризации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9A4BF6-F1BE-C34B-97F9-69CD765DE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1634" y="1701800"/>
            <a:ext cx="10157354" cy="4470400"/>
          </a:xfrm>
        </p:spPr>
        <p:txBody>
          <a:bodyPr>
            <a:normAutofit lnSpcReduction="1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Unix, 1971</a:t>
            </a:r>
            <a:endParaRPr lang="ru-RU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chroot</a:t>
            </a:r>
            <a:r>
              <a:rPr lang="en-US" dirty="0"/>
              <a:t>, 1982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Linux, 17 </a:t>
            </a:r>
            <a:r>
              <a:rPr lang="ru-RU" dirty="0"/>
              <a:t>сентября </a:t>
            </a:r>
            <a:r>
              <a:rPr lang="en-US" dirty="0"/>
              <a:t>1991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FreeBSD Jail</a:t>
            </a:r>
            <a:r>
              <a:rPr lang="en-US" dirty="0"/>
              <a:t>, 2003, </a:t>
            </a:r>
            <a:r>
              <a:rPr lang="ru-RU" dirty="0"/>
              <a:t>еще нет контроля ресурсов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" b="1" dirty="0" err="1"/>
              <a:t>OpenVZ</a:t>
            </a:r>
            <a:r>
              <a:rPr lang="ru-RU" dirty="0"/>
              <a:t>, 2005</a:t>
            </a:r>
            <a:r>
              <a:rPr lang="en-US" dirty="0"/>
              <a:t>, </a:t>
            </a:r>
            <a:r>
              <a:rPr lang="ru-RU" dirty="0"/>
              <a:t>компания </a:t>
            </a:r>
            <a:r>
              <a:rPr lang="en-US" dirty="0"/>
              <a:t>Parallels, </a:t>
            </a:r>
            <a:r>
              <a:rPr lang="ru-RU" dirty="0"/>
              <a:t>зарождение </a:t>
            </a:r>
            <a:r>
              <a:rPr lang="en-US" dirty="0" err="1"/>
              <a:t>cgroups</a:t>
            </a:r>
            <a:endParaRPr lang="ru-RU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b="1" dirty="0" err="1"/>
              <a:t>CGroups</a:t>
            </a:r>
            <a:r>
              <a:rPr lang="en-US" dirty="0"/>
              <a:t>, 2006</a:t>
            </a:r>
            <a:r>
              <a:rPr lang="ru-RU" dirty="0"/>
              <a:t>, ранее </a:t>
            </a:r>
            <a:r>
              <a:rPr lang="en-US" dirty="0"/>
              <a:t>“</a:t>
            </a:r>
            <a:r>
              <a:rPr lang="en" i="1" dirty="0">
                <a:effectLst/>
              </a:rPr>
              <a:t>process containers”</a:t>
            </a:r>
            <a:r>
              <a:rPr lang="en-US" dirty="0"/>
              <a:t>, </a:t>
            </a:r>
            <a:r>
              <a:rPr lang="ru-RU" dirty="0"/>
              <a:t>компания </a:t>
            </a:r>
            <a:r>
              <a:rPr lang="en-US" dirty="0"/>
              <a:t>Google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LXC</a:t>
            </a:r>
            <a:r>
              <a:rPr lang="en-US" dirty="0"/>
              <a:t>, 2008, </a:t>
            </a:r>
            <a:r>
              <a:rPr lang="ru-RU" dirty="0"/>
              <a:t>позже </a:t>
            </a:r>
            <a:r>
              <a:rPr lang="en-US" b="1" dirty="0"/>
              <a:t>LXC/LXD</a:t>
            </a:r>
            <a:r>
              <a:rPr lang="ru-RU" dirty="0"/>
              <a:t> стали поддерживать </a:t>
            </a:r>
            <a:r>
              <a:rPr lang="en-US" dirty="0"/>
              <a:t>Canonical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Docker</a:t>
            </a:r>
            <a:r>
              <a:rPr lang="en-US" dirty="0"/>
              <a:t>, </a:t>
            </a:r>
            <a:r>
              <a:rPr lang="ru-RU" dirty="0"/>
              <a:t>20 марта 2013</a:t>
            </a:r>
            <a:r>
              <a:rPr lang="en-US" dirty="0"/>
              <a:t>,</a:t>
            </a:r>
            <a:r>
              <a:rPr lang="ru-RU" dirty="0"/>
              <a:t> </a:t>
            </a:r>
            <a:r>
              <a:rPr lang="en-US" dirty="0" err="1"/>
              <a:t>PyCon</a:t>
            </a:r>
            <a:r>
              <a:rPr lang="en-US" dirty="0"/>
              <a:t>,</a:t>
            </a:r>
            <a:r>
              <a:rPr lang="ru-RU" dirty="0"/>
              <a:t> компания</a:t>
            </a:r>
            <a:r>
              <a:rPr lang="en" dirty="0"/>
              <a:t> </a:t>
            </a:r>
            <a:r>
              <a:rPr lang="en" dirty="0" err="1"/>
              <a:t>dotCloud</a:t>
            </a:r>
            <a:endParaRPr lang="ru-RU" dirty="0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1BA7C9B7-2C70-FF4E-B08C-8B729CCEEE84}"/>
              </a:ext>
            </a:extLst>
          </p:cNvPr>
          <p:cNvCxnSpPr>
            <a:cxnSpLocks/>
          </p:cNvCxnSpPr>
          <p:nvPr/>
        </p:nvCxnSpPr>
        <p:spPr>
          <a:xfrm>
            <a:off x="1269876" y="1700808"/>
            <a:ext cx="0" cy="46805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93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BA2BD9-8DB7-0F43-B7E4-6A2A92E9F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OpenVZ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65539E-71B4-B846-9F58-85308EAAE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1701800"/>
            <a:ext cx="5841199" cy="4470400"/>
          </a:xfrm>
        </p:spPr>
        <p:txBody>
          <a:bodyPr/>
          <a:lstStyle/>
          <a:p>
            <a:r>
              <a:rPr lang="ru-RU" dirty="0"/>
              <a:t>Создало концепцию </a:t>
            </a:r>
            <a:r>
              <a:rPr lang="en-US" dirty="0"/>
              <a:t>VPS</a:t>
            </a:r>
            <a:r>
              <a:rPr lang="ru-RU" dirty="0"/>
              <a:t> и </a:t>
            </a:r>
            <a:r>
              <a:rPr lang="en-US" dirty="0"/>
              <a:t>VE (virtual env)</a:t>
            </a:r>
          </a:p>
          <a:p>
            <a:r>
              <a:rPr lang="ru-RU" dirty="0"/>
              <a:t>Состоит из модифицированного ядра </a:t>
            </a:r>
            <a:r>
              <a:rPr lang="en" dirty="0"/>
              <a:t>Linux </a:t>
            </a:r>
            <a:r>
              <a:rPr lang="ru-RU" dirty="0"/>
              <a:t>и пользовательских утилит</a:t>
            </a:r>
          </a:p>
          <a:p>
            <a:r>
              <a:rPr lang="ru-RU" dirty="0"/>
              <a:t>Является базовой платформой для </a:t>
            </a:r>
            <a:r>
              <a:rPr lang="en-US" dirty="0" err="1"/>
              <a:t>Virtuozzo</a:t>
            </a:r>
            <a:r>
              <a:rPr lang="en-US" dirty="0"/>
              <a:t> — </a:t>
            </a:r>
            <a:r>
              <a:rPr lang="ru-RU" dirty="0" err="1"/>
              <a:t>проприетарного</a:t>
            </a:r>
            <a:r>
              <a:rPr lang="ru-RU" dirty="0"/>
              <a:t> продукта </a:t>
            </a:r>
            <a:r>
              <a:rPr lang="en-US" dirty="0"/>
              <a:t>Parallels, Inc</a:t>
            </a:r>
            <a:endParaRPr lang="ru-RU" dirty="0"/>
          </a:p>
          <a:p>
            <a:r>
              <a:rPr lang="ru-RU" dirty="0"/>
              <a:t>Есть </a:t>
            </a:r>
            <a:r>
              <a:rPr lang="en-US" dirty="0"/>
              <a:t>checkpoint</a:t>
            </a:r>
            <a:r>
              <a:rPr lang="ru-RU" dirty="0"/>
              <a:t> и миграции</a:t>
            </a: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CCBF99-4C7A-0D40-B57A-C7883B534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524" y="2060848"/>
            <a:ext cx="4805816" cy="45811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B29D8F0-6305-D044-9C0B-0A2A50C3EB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043" y="494246"/>
            <a:ext cx="1272778" cy="127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3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E6FA93-8676-1B49-85E3-764FED76B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LXC/LXD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C3A6D1-55F9-0749-8D1E-58F46C3C1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LXC – </a:t>
            </a:r>
            <a:r>
              <a:rPr lang="en" b="1" i="1" dirty="0">
                <a:effectLst/>
              </a:rPr>
              <a:t>L</a:t>
            </a:r>
            <a:r>
              <a:rPr lang="en" i="1" dirty="0">
                <a:effectLst/>
              </a:rPr>
              <a:t>inu</a:t>
            </a:r>
            <a:r>
              <a:rPr lang="en" b="1" i="1" dirty="0">
                <a:effectLst/>
              </a:rPr>
              <a:t>x</a:t>
            </a:r>
            <a:r>
              <a:rPr lang="en" i="1" dirty="0">
                <a:effectLst/>
              </a:rPr>
              <a:t> </a:t>
            </a:r>
            <a:r>
              <a:rPr lang="en" b="1" i="1" dirty="0">
                <a:effectLst/>
              </a:rPr>
              <a:t>C</a:t>
            </a:r>
            <a:r>
              <a:rPr lang="en" i="1" dirty="0">
                <a:effectLst/>
              </a:rPr>
              <a:t>ontainers</a:t>
            </a:r>
            <a:r>
              <a:rPr lang="ru-RU" i="1" dirty="0">
                <a:effectLst/>
              </a:rPr>
              <a:t> - </a:t>
            </a:r>
            <a:r>
              <a:rPr lang="ru-RU" dirty="0"/>
              <a:t>предшественник</a:t>
            </a:r>
            <a:r>
              <a:rPr lang="en-US" dirty="0"/>
              <a:t> docker</a:t>
            </a:r>
          </a:p>
          <a:p>
            <a:r>
              <a:rPr lang="en-US" dirty="0"/>
              <a:t>LXD – </a:t>
            </a:r>
            <a:r>
              <a:rPr lang="ru-RU" dirty="0"/>
              <a:t>надстройка над </a:t>
            </a:r>
            <a:r>
              <a:rPr lang="en-US" dirty="0"/>
              <a:t>LXC, </a:t>
            </a:r>
            <a:r>
              <a:rPr lang="ru-RU" dirty="0"/>
              <a:t>демон для управления</a:t>
            </a:r>
          </a:p>
          <a:p>
            <a:r>
              <a:rPr lang="ru-RU" dirty="0"/>
              <a:t>Содержит в себе систему инициализации, и пр.</a:t>
            </a:r>
          </a:p>
          <a:p>
            <a:r>
              <a:rPr lang="ru-RU" dirty="0"/>
              <a:t>Если нужно запихнуть </a:t>
            </a:r>
            <a:r>
              <a:rPr lang="en-US" dirty="0"/>
              <a:t>legacy-</a:t>
            </a:r>
            <a:r>
              <a:rPr lang="ru-RU" dirty="0"/>
              <a:t>решение в контейнер</a:t>
            </a:r>
          </a:p>
          <a:p>
            <a:r>
              <a:rPr lang="ru-RU" dirty="0"/>
              <a:t>Если нужно запустить что-то очень не типичное</a:t>
            </a:r>
          </a:p>
          <a:p>
            <a:r>
              <a:rPr lang="ru-RU" dirty="0"/>
              <a:t>Ныне даже более гибкий, чем </a:t>
            </a:r>
            <a:r>
              <a:rPr lang="en-US" dirty="0"/>
              <a:t>Docker</a:t>
            </a:r>
            <a:endParaRPr lang="ru-RU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4BA8E2-99C1-0142-A4BE-E9C5385A1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216" y="4546600"/>
            <a:ext cx="20193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5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Книги в формате 16 x 9">
  <a:themeElements>
    <a:clrScheme name="Books_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2013_TF02787940_TF02787940.potx" id="{BDCEC835-C025-45C0-8AD5-9D778732CF6A}" vid="{4E9A813A-BC9F-4772-8185-0F17D630CF68}"/>
    </a:ext>
  </a:extLst>
</a:theme>
</file>

<file path=ppt/theme/theme2.xml><?xml version="1.0" encoding="utf-8"?>
<a:theme xmlns:a="http://schemas.openxmlformats.org/drawingml/2006/main" name="Тема Offic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1345039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The bookstacks present on most slides  make this a good choice for students, teachers, reading enthusiasts, and others in education. This presentation template contains multiple slide layouts in widescreen format (16x9) and includes a sample table and chart that you can easily  modify.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2011-11-26T00:00:00+00:00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TP102787939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694216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301D382-32B0-43EE-932C-28906AF37617}">
  <ds:schemaRefs>
    <ds:schemaRef ds:uri="http://purl.org/dc/elements/1.1/"/>
    <ds:schemaRef ds:uri="http://schemas.microsoft.com/office/2006/metadata/properties"/>
    <ds:schemaRef ds:uri="4873beb7-5857-4685-be1f-d57550cc96cc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BB5C329-08A6-4E5E-AEF1-A97828C874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1B558C7-619B-49BE-9097-7FCBDADD4E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со стопкой книг на голубом фоне (широкоэкранный формат)</Template>
  <TotalTime>0</TotalTime>
  <Words>1712</Words>
  <Application>Microsoft Office PowerPoint</Application>
  <PresentationFormat>Произвольный</PresentationFormat>
  <Paragraphs>152</Paragraphs>
  <Slides>36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41" baseType="lpstr">
      <vt:lpstr>Arial</vt:lpstr>
      <vt:lpstr>Century Gothic</vt:lpstr>
      <vt:lpstr>Courier New</vt:lpstr>
      <vt:lpstr>Wingdings</vt:lpstr>
      <vt:lpstr>Книги в формате 16 x 9</vt:lpstr>
      <vt:lpstr>Администрирование баз данных + DevOps (Весна 2024)</vt:lpstr>
      <vt:lpstr>Docker for users</vt:lpstr>
      <vt:lpstr>Контейнеры…</vt:lpstr>
      <vt:lpstr>Еще раз о namespaces</vt:lpstr>
      <vt:lpstr>А что если…</vt:lpstr>
      <vt:lpstr>Связь с виртуализацией</vt:lpstr>
      <vt:lpstr>Эволюция контейнеризации</vt:lpstr>
      <vt:lpstr>OpenVZ</vt:lpstr>
      <vt:lpstr>LXC/LXD</vt:lpstr>
      <vt:lpstr>Docker</vt:lpstr>
      <vt:lpstr>У вас шизофрения, если вы…</vt:lpstr>
      <vt:lpstr>Libvirt</vt:lpstr>
      <vt:lpstr>OCI - Open Container Initiative</vt:lpstr>
      <vt:lpstr>Docker? containerd? runc?</vt:lpstr>
      <vt:lpstr>Podman, Buildah, CRI-O</vt:lpstr>
      <vt:lpstr>Терминология Docker</vt:lpstr>
      <vt:lpstr>Docker образ (препарируем busybox)</vt:lpstr>
      <vt:lpstr>OverlayFS</vt:lpstr>
      <vt:lpstr>Смотрим отличия от образа</vt:lpstr>
      <vt:lpstr>Docker образ и registry</vt:lpstr>
      <vt:lpstr>Docker push</vt:lpstr>
      <vt:lpstr>Запуск контейнера из образа</vt:lpstr>
      <vt:lpstr>Основные команды</vt:lpstr>
      <vt:lpstr>Docker и данные</vt:lpstr>
      <vt:lpstr>Типы volume</vt:lpstr>
      <vt:lpstr>Bind volume</vt:lpstr>
      <vt:lpstr>Стандартный docker volume</vt:lpstr>
      <vt:lpstr>Docker и сеть</vt:lpstr>
      <vt:lpstr>Создание своего образа</vt:lpstr>
      <vt:lpstr>buildx</vt:lpstr>
      <vt:lpstr>Основы Dockerfile</vt:lpstr>
      <vt:lpstr>Использование слоев</vt:lpstr>
      <vt:lpstr>Использование слоев (часть 2)</vt:lpstr>
      <vt:lpstr>Слои и кеш</vt:lpstr>
      <vt:lpstr>Много слоев с кешом или минимизировать размер?!</vt:lpstr>
      <vt:lpstr>Лайфхак с компилируемыми приложениями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2018-02-13T00:36:34Z</dcterms:created>
  <dcterms:modified xsi:type="dcterms:W3CDTF">2024-02-02T01:13:02Z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